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72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75" r:id="rId12"/>
    <p:sldId id="289" r:id="rId13"/>
    <p:sldId id="285" r:id="rId14"/>
    <p:sldId id="291" r:id="rId15"/>
    <p:sldId id="292" r:id="rId16"/>
    <p:sldId id="290" r:id="rId17"/>
    <p:sldId id="258" r:id="rId18"/>
    <p:sldId id="259" r:id="rId19"/>
    <p:sldId id="257" r:id="rId20"/>
    <p:sldId id="265" r:id="rId21"/>
    <p:sldId id="318" r:id="rId22"/>
    <p:sldId id="317" r:id="rId23"/>
    <p:sldId id="294" r:id="rId24"/>
    <p:sldId id="266" r:id="rId25"/>
    <p:sldId id="267" r:id="rId26"/>
    <p:sldId id="260" r:id="rId27"/>
    <p:sldId id="274" r:id="rId28"/>
    <p:sldId id="293" r:id="rId29"/>
    <p:sldId id="261" r:id="rId30"/>
    <p:sldId id="307" r:id="rId31"/>
    <p:sldId id="286" r:id="rId32"/>
    <p:sldId id="309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263" r:id="rId41"/>
    <p:sldId id="287" r:id="rId42"/>
    <p:sldId id="305" r:id="rId43"/>
    <p:sldId id="306" r:id="rId44"/>
    <p:sldId id="300" r:id="rId45"/>
    <p:sldId id="298" r:id="rId46"/>
    <p:sldId id="288" r:id="rId47"/>
    <p:sldId id="264" r:id="rId48"/>
    <p:sldId id="303" r:id="rId49"/>
    <p:sldId id="302" r:id="rId50"/>
    <p:sldId id="296" r:id="rId51"/>
    <p:sldId id="308" r:id="rId52"/>
    <p:sldId id="295" r:id="rId53"/>
    <p:sldId id="301" r:id="rId54"/>
    <p:sldId id="277" r:id="rId5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9999FF"/>
    <a:srgbClr val="6666FF"/>
    <a:srgbClr val="C631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40000">
              <a:schemeClr val="tx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D99DE-D5A6-4D76-892A-35C0F066E015}" type="datetimeFigureOut">
              <a:rPr lang="ru-RU" smtClean="0"/>
              <a:pPr/>
              <a:t>25.01.2013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5CDA2-8472-4A87-A2F5-FF44256EDD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686800" cy="147002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УНИКУМ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044552"/>
            <a:ext cx="8712968" cy="2472680"/>
          </a:xfrm>
        </p:spPr>
        <p:txBody>
          <a:bodyPr>
            <a:normAutofit fontScale="925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«Индивидуальная образовательная программа»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группа: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Булдакова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М.А., Зайкова Н.Н.,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ванюта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Е.Н., Михайлова О.В., 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Мярикянов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Э.Т., Яковлев С.В.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3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боснование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 i="1" u="sng" dirty="0">
                <a:solidFill>
                  <a:srgbClr val="002060"/>
                </a:solidFill>
              </a:rPr>
              <a:t>Индивидуализация процесса обучения </a:t>
            </a:r>
            <a:endParaRPr lang="ru-RU" b="1" i="1" u="sng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есть </a:t>
            </a:r>
            <a:r>
              <a:rPr lang="ru-RU" b="1" i="1" dirty="0">
                <a:solidFill>
                  <a:srgbClr val="002060"/>
                </a:solidFill>
              </a:rPr>
              <a:t>формирование «персональной судьбы» ребенка как ученика, который, опираясь на индивидуальные качества и способности, выстраивает свой образовательный путь.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8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Теоретическое обоснование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индивидуальная образовательная траектория (далее - </a:t>
            </a:r>
            <a:r>
              <a:rPr lang="ru-RU" sz="2000" b="1" dirty="0" smtClean="0">
                <a:solidFill>
                  <a:srgbClr val="002060"/>
                </a:solidFill>
              </a:rPr>
              <a:t>ИОТ) </a:t>
            </a:r>
            <a:r>
              <a:rPr lang="ru-RU" sz="2000" dirty="0" smtClean="0">
                <a:solidFill>
                  <a:srgbClr val="002060"/>
                </a:solidFill>
              </a:rPr>
              <a:t>– </a:t>
            </a:r>
            <a:r>
              <a:rPr lang="ru-RU" sz="2000" dirty="0">
                <a:solidFill>
                  <a:srgbClr val="002060"/>
                </a:solidFill>
              </a:rPr>
              <a:t>персональный путь реализации личностного потенциала каждого обучающегося в образовательном процессе (</a:t>
            </a:r>
            <a:r>
              <a:rPr lang="ru-RU" sz="2000" dirty="0" err="1">
                <a:solidFill>
                  <a:srgbClr val="002060"/>
                </a:solidFill>
              </a:rPr>
              <a:t>А.В.Хуторской</a:t>
            </a:r>
            <a:r>
              <a:rPr lang="ru-RU" sz="2000" dirty="0">
                <a:solidFill>
                  <a:srgbClr val="002060"/>
                </a:solidFill>
              </a:rPr>
              <a:t>). </a:t>
            </a:r>
            <a:endParaRPr lang="ru-RU" sz="2000" dirty="0" smtClean="0">
              <a:solidFill>
                <a:srgbClr val="002060"/>
              </a:solidFill>
            </a:endParaRPr>
          </a:p>
          <a:p>
            <a:r>
              <a:rPr lang="ru-RU" sz="2000" b="1" dirty="0">
                <a:solidFill>
                  <a:srgbClr val="002060"/>
                </a:solidFill>
              </a:rPr>
              <a:t>Индивидуальная образовательная программа (далее - ИОП) </a:t>
            </a:r>
            <a:r>
              <a:rPr lang="ru-RU" sz="2000" dirty="0">
                <a:solidFill>
                  <a:srgbClr val="002060"/>
                </a:solidFill>
              </a:rPr>
              <a:t>– документ, объединяющий образовательные </a:t>
            </a:r>
            <a:r>
              <a:rPr lang="ru-RU" sz="2000" dirty="0" smtClean="0">
                <a:solidFill>
                  <a:srgbClr val="002060"/>
                </a:solidFill>
              </a:rPr>
              <a:t>программы.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Учет видов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образовательной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деятельности обучающихся, методов и форм диагностики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образовательных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результатов, технологий освоения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учебного содержания 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и т.п.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Индивидуальный </a:t>
            </a:r>
            <a:r>
              <a:rPr lang="ru-RU" sz="2000" b="1" dirty="0">
                <a:solidFill>
                  <a:srgbClr val="002060"/>
                </a:solidFill>
              </a:rPr>
              <a:t>образовательный маршрут (далее - ИОМ) </a:t>
            </a:r>
            <a:r>
              <a:rPr lang="ru-RU" sz="2000" dirty="0">
                <a:solidFill>
                  <a:srgbClr val="002060"/>
                </a:solidFill>
              </a:rPr>
              <a:t>– путь освоения индивидуальной образовательной </a:t>
            </a:r>
            <a:r>
              <a:rPr lang="ru-RU" sz="2000" dirty="0" smtClean="0">
                <a:solidFill>
                  <a:srgbClr val="002060"/>
                </a:solidFill>
              </a:rPr>
              <a:t>программы.</a:t>
            </a:r>
          </a:p>
          <a:p>
            <a:pPr marL="0" indent="0" algn="just">
              <a:buNone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Учет образовательных запросов, склонностей, интересов, способностей  и познавательных возможностей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обучающихся</a:t>
            </a:r>
            <a:r>
              <a:rPr lang="ru-RU" sz="2000" dirty="0" smtClean="0">
                <a:solidFill>
                  <a:srgbClr val="002060"/>
                </a:solidFill>
              </a:rPr>
              <a:t>.</a:t>
            </a:r>
            <a:endParaRPr lang="ru-RU" sz="2000" dirty="0">
              <a:solidFill>
                <a:srgbClr val="002060"/>
              </a:solidFill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Индивидуальный учебный план (далее </a:t>
            </a:r>
            <a:r>
              <a:rPr lang="ru-RU" sz="2000" b="1" dirty="0">
                <a:solidFill>
                  <a:srgbClr val="002060"/>
                </a:solidFill>
              </a:rPr>
              <a:t>- </a:t>
            </a:r>
            <a:r>
              <a:rPr lang="ru-RU" sz="2000" b="1" dirty="0" smtClean="0">
                <a:solidFill>
                  <a:srgbClr val="002060"/>
                </a:solidFill>
              </a:rPr>
              <a:t>ИУП) </a:t>
            </a:r>
          </a:p>
          <a:p>
            <a:pPr marL="0" indent="0" algn="just">
              <a:buNone/>
            </a:pP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Учет 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образовательных запросов обучающихся, их познавательных возможностей, конкретных условий образовательного процесса в </a:t>
            </a:r>
            <a:r>
              <a:rPr lang="ru-RU" sz="2000" dirty="0" smtClean="0">
                <a:solidFill>
                  <a:schemeClr val="accent3">
                    <a:lumMod val="75000"/>
                  </a:schemeClr>
                </a:solidFill>
              </a:rPr>
              <a:t>ОУ.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73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02" name="Picture 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1" t="25403" r="32767" b="8126"/>
          <a:stretch/>
        </p:blipFill>
        <p:spPr bwMode="auto">
          <a:xfrm>
            <a:off x="1835696" y="1642707"/>
            <a:ext cx="5472608" cy="522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ИОП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668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ИУП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596105"/>
              </p:ext>
            </p:extLst>
          </p:nvPr>
        </p:nvGraphicFramePr>
        <p:xfrm>
          <a:off x="755576" y="1504633"/>
          <a:ext cx="7776863" cy="5315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8644"/>
                <a:gridCol w="3345742"/>
                <a:gridCol w="1299462"/>
                <a:gridCol w="1055503"/>
                <a:gridCol w="697031"/>
                <a:gridCol w="1060481"/>
              </a:tblGrid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№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учебные предметы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уровень изучения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Хонько М.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6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Б (баз)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П (проф)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У (угл)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ИУП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Русский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Литература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350 ( 5 / 5 )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Иностранный язык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420 ( 6 / 6 )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Математика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280 ( 4 / 4 )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420 ( 6 / 6 )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История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280 ( 4 / 4 )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6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Обществознание (вкл. экон. и право)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Естествознание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Физическая культура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280 ( 4 / 4 )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Обществознание (**)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50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Экономика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35 ( 0,5 / 0,5 )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62047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Право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35 ( 0,5 / 0,5 )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География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Физика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350 ( 5 / 5 )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Химия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Биология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4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Информатика и ИКТ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280 ( 4 / 4 )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Искусство (МХК)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210 ( 3 / 3 )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Технология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70 ( 1 / 1 )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280 ( 4 / 4 )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19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ОБЖ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35 ( 1 / –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20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Психология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  35 ( 1 / –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>
                          <a:effectLst/>
                          <a:latin typeface="+mj-lt"/>
                        </a:rPr>
                        <a:t>140 ( 2 / 2 )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  <a:tr h="194456"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+mj-lt"/>
                        </a:rPr>
                        <a:t>36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8102" marR="8102" marT="810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42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ИОМ</a:t>
            </a:r>
            <a:endParaRPr lang="ru-RU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27088" y="1700808"/>
            <a:ext cx="7693025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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Char char="o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Я – центрированный</a:t>
            </a:r>
            <a:r>
              <a:rPr lang="ru-RU" dirty="0" smtClean="0">
                <a:solidFill>
                  <a:srgbClr val="002060"/>
                </a:solidFill>
              </a:rPr>
              <a:t>. В основе его – сам ребенок. Всё сосредоточено на нём, всё ориентировано на него. 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rgbClr val="002060"/>
                </a:solidFill>
              </a:rPr>
              <a:t>      Маршрут имеет ярко выраженную личностную направленность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ориентированный на получение знаний</a:t>
            </a:r>
            <a:r>
              <a:rPr lang="ru-RU" dirty="0" smtClean="0">
                <a:solidFill>
                  <a:srgbClr val="002060"/>
                </a:solidFill>
              </a:rPr>
              <a:t>. Ведущая ориентированность маршрута связана с приобретением знаний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ориентированный на формирование себя</a:t>
            </a:r>
            <a:r>
              <a:rPr lang="ru-RU" dirty="0" smtClean="0">
                <a:solidFill>
                  <a:srgbClr val="002060"/>
                </a:solidFill>
              </a:rPr>
              <a:t> как образованного человека</a:t>
            </a:r>
          </a:p>
          <a:p>
            <a:pPr algn="just">
              <a:lnSpc>
                <a:spcPct val="80000"/>
              </a:lnSpc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dirty="0" smtClean="0">
                <a:solidFill>
                  <a:srgbClr val="002060"/>
                </a:solidFill>
              </a:rPr>
              <a:t>ориентированный на формирование себя как </a:t>
            </a:r>
            <a:r>
              <a:rPr lang="ru-RU" b="1" dirty="0" smtClean="0">
                <a:solidFill>
                  <a:srgbClr val="002060"/>
                </a:solidFill>
              </a:rPr>
              <a:t>будущего специалиста</a:t>
            </a:r>
          </a:p>
        </p:txBody>
      </p:sp>
    </p:spTree>
    <p:extLst>
      <p:ext uri="{BB962C8B-B14F-4D97-AF65-F5344CB8AC3E}">
        <p14:creationId xmlns:p14="http://schemas.microsoft.com/office/powerpoint/2010/main" val="10654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33684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ИОМ определяет программу конкретных действий обучающихся по реализации ИОП.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ИОМ </a:t>
            </a:r>
            <a:r>
              <a:rPr lang="ru-RU" dirty="0">
                <a:solidFill>
                  <a:srgbClr val="002060"/>
                </a:solidFill>
              </a:rPr>
              <a:t>является изменяющимся в зависимости от динамики возникающих образовательных задач. Он позволяет конструировать временную последовательность, формы и виды организации взаимодействия педагогов и обучающихся, номенклатуру видов работы. 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u="sng" dirty="0">
                <a:solidFill>
                  <a:srgbClr val="A50021"/>
                </a:solidFill>
              </a:rPr>
              <a:t>Занятия в коллективе</a:t>
            </a:r>
            <a:r>
              <a:rPr lang="ru-RU" dirty="0">
                <a:solidFill>
                  <a:srgbClr val="A50021"/>
                </a:solidFill>
              </a:rPr>
              <a:t>. </a:t>
            </a:r>
            <a:endParaRPr lang="ru-RU" dirty="0" smtClean="0">
              <a:solidFill>
                <a:srgbClr val="A50021"/>
              </a:solidFill>
            </a:endParaRPr>
          </a:p>
          <a:p>
            <a:pPr algn="just"/>
            <a:r>
              <a:rPr lang="ru-RU" u="sng" dirty="0">
                <a:solidFill>
                  <a:srgbClr val="A50021"/>
                </a:solidFill>
              </a:rPr>
              <a:t>Групповые занятия</a:t>
            </a:r>
            <a:r>
              <a:rPr lang="ru-RU" dirty="0">
                <a:solidFill>
                  <a:srgbClr val="A50021"/>
                </a:solidFill>
              </a:rPr>
              <a:t>. </a:t>
            </a:r>
            <a:endParaRPr lang="ru-RU" dirty="0" smtClean="0">
              <a:solidFill>
                <a:srgbClr val="A50021"/>
              </a:solidFill>
            </a:endParaRPr>
          </a:p>
          <a:p>
            <a:pPr algn="just"/>
            <a:r>
              <a:rPr lang="ru-RU" u="sng" dirty="0">
                <a:solidFill>
                  <a:srgbClr val="A50021"/>
                </a:solidFill>
              </a:rPr>
              <a:t>Самостоятельное изучение</a:t>
            </a:r>
            <a:r>
              <a:rPr lang="ru-RU" dirty="0">
                <a:solidFill>
                  <a:srgbClr val="A50021"/>
                </a:solidFill>
              </a:rPr>
              <a:t>. </a:t>
            </a:r>
            <a:endParaRPr lang="ru-RU" dirty="0" smtClean="0">
              <a:solidFill>
                <a:srgbClr val="A50021"/>
              </a:solidFill>
            </a:endParaRPr>
          </a:p>
          <a:p>
            <a:pPr algn="just"/>
            <a:r>
              <a:rPr lang="ru-RU" u="sng" dirty="0">
                <a:solidFill>
                  <a:srgbClr val="A50021"/>
                </a:solidFill>
              </a:rPr>
              <a:t>Текущая проверка и тестирование достижений</a:t>
            </a:r>
            <a:r>
              <a:rPr lang="ru-RU" dirty="0">
                <a:solidFill>
                  <a:srgbClr val="A50021"/>
                </a:solidFill>
              </a:rPr>
              <a:t>. </a:t>
            </a:r>
            <a:endParaRPr lang="ru-RU" dirty="0" smtClean="0">
              <a:solidFill>
                <a:srgbClr val="A50021"/>
              </a:solidFill>
            </a:endParaRPr>
          </a:p>
          <a:p>
            <a:pPr algn="just"/>
            <a:r>
              <a:rPr lang="ru-RU" u="sng" dirty="0">
                <a:solidFill>
                  <a:srgbClr val="A50021"/>
                </a:solidFill>
              </a:rPr>
              <a:t>Самостоятельная практика</a:t>
            </a:r>
            <a:r>
              <a:rPr lang="ru-RU" dirty="0">
                <a:solidFill>
                  <a:srgbClr val="A5002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70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- 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3488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Объект исследования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09600" y="414908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Предмет исследования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сохранение и поддержка индивидуальности ребенка, его психическое и физическое развитие, формирование умения учиться.</a:t>
            </a:r>
          </a:p>
          <a:p>
            <a:pPr algn="just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3356992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процесс развития способностей учащихся </a:t>
            </a:r>
            <a:r>
              <a:rPr lang="ru-RU" dirty="0" smtClean="0"/>
              <a:t>школы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5157192"/>
            <a:ext cx="837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развитие способностей </a:t>
            </a:r>
            <a:r>
              <a:rPr lang="ru-RU" dirty="0" smtClean="0"/>
              <a:t>школьников </a:t>
            </a:r>
            <a:r>
              <a:rPr lang="ru-RU" dirty="0"/>
              <a:t>в учебном и </a:t>
            </a:r>
            <a:r>
              <a:rPr lang="ru-RU" dirty="0" err="1"/>
              <a:t>внеучебном</a:t>
            </a:r>
            <a:r>
              <a:rPr lang="ru-RU" dirty="0"/>
              <a:t> процессе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50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11664"/>
          </a:xfrm>
        </p:spPr>
        <p:txBody>
          <a:bodyPr/>
          <a:lstStyle/>
          <a:p>
            <a:r>
              <a:rPr lang="ru-RU" dirty="0" smtClean="0"/>
              <a:t>Гипотеза: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19261"/>
            <a:ext cx="878497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Развитие </a:t>
            </a:r>
            <a:r>
              <a:rPr lang="ru-RU" sz="2000" b="1" dirty="0">
                <a:solidFill>
                  <a:srgbClr val="002060"/>
                </a:solidFill>
              </a:rPr>
              <a:t>способностей </a:t>
            </a:r>
            <a:r>
              <a:rPr lang="ru-RU" sz="2000" b="1" dirty="0" smtClean="0">
                <a:solidFill>
                  <a:srgbClr val="002060"/>
                </a:solidFill>
              </a:rPr>
              <a:t>школьников </a:t>
            </a:r>
            <a:r>
              <a:rPr lang="ru-RU" sz="2000" b="1" dirty="0">
                <a:solidFill>
                  <a:srgbClr val="002060"/>
                </a:solidFill>
              </a:rPr>
              <a:t>будет эффективным, если</a:t>
            </a:r>
            <a:r>
              <a:rPr lang="ru-RU" sz="2000" b="1" dirty="0" smtClean="0">
                <a:solidFill>
                  <a:srgbClr val="002060"/>
                </a:solidFill>
              </a:rPr>
              <a:t>:</a:t>
            </a:r>
          </a:p>
          <a:p>
            <a:pPr marL="0" indent="0" algn="just">
              <a:buNone/>
            </a:pPr>
            <a:endParaRPr lang="ru-RU" sz="800" dirty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 на </a:t>
            </a:r>
            <a:r>
              <a:rPr lang="ru-RU" sz="2000" dirty="0">
                <a:solidFill>
                  <a:srgbClr val="002060"/>
                </a:solidFill>
              </a:rPr>
              <a:t>основе системного, </a:t>
            </a:r>
            <a:r>
              <a:rPr lang="ru-RU" sz="2000" dirty="0" smtClean="0">
                <a:solidFill>
                  <a:srgbClr val="002060"/>
                </a:solidFill>
              </a:rPr>
              <a:t>личностно-</a:t>
            </a:r>
            <a:r>
              <a:rPr lang="ru-RU" sz="2000" dirty="0" err="1" smtClean="0">
                <a:solidFill>
                  <a:srgbClr val="002060"/>
                </a:solidFill>
              </a:rPr>
              <a:t>деятельностного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подхода разработать и реализовать систему учебной и </a:t>
            </a:r>
            <a:r>
              <a:rPr lang="ru-RU" sz="2000" dirty="0" err="1">
                <a:solidFill>
                  <a:srgbClr val="002060"/>
                </a:solidFill>
              </a:rPr>
              <a:t>внеучебной</a:t>
            </a:r>
            <a:r>
              <a:rPr lang="ru-RU" sz="2000" dirty="0">
                <a:solidFill>
                  <a:srgbClr val="002060"/>
                </a:solidFill>
              </a:rPr>
              <a:t> деятельности, особенностью которой является организация творческой деятельности, ориентированной на познание, создание, преобразование, использование в новом качестве объектов, ситуаций, явлений, что находит отражение в компонентном составе системы (целевой, содержательной, </a:t>
            </a:r>
            <a:r>
              <a:rPr lang="ru-RU" sz="2000" dirty="0" err="1">
                <a:solidFill>
                  <a:srgbClr val="002060"/>
                </a:solidFill>
              </a:rPr>
              <a:t>деятельностной</a:t>
            </a:r>
            <a:r>
              <a:rPr lang="ru-RU" sz="2000" dirty="0">
                <a:solidFill>
                  <a:srgbClr val="002060"/>
                </a:solidFill>
              </a:rPr>
              <a:t>, результативной);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- выявить</a:t>
            </a:r>
            <a:r>
              <a:rPr lang="ru-RU" sz="2000" dirty="0">
                <a:solidFill>
                  <a:srgbClr val="002060"/>
                </a:solidFill>
              </a:rPr>
              <a:t>, теоретически обосновать и экспериментально проверить комплекс педагогических условий эффективного функционирования системы учебной и кружковой работы в </a:t>
            </a:r>
            <a:r>
              <a:rPr lang="ru-RU" sz="2000" dirty="0" smtClean="0">
                <a:solidFill>
                  <a:srgbClr val="002060"/>
                </a:solidFill>
              </a:rPr>
              <a:t>школе</a:t>
            </a:r>
            <a:r>
              <a:rPr lang="ru-RU" sz="2000" dirty="0">
                <a:solidFill>
                  <a:srgbClr val="002060"/>
                </a:solidFill>
              </a:rPr>
              <a:t>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1) </a:t>
            </a:r>
            <a:r>
              <a:rPr lang="ru-RU" sz="2000" dirty="0" smtClean="0">
                <a:solidFill>
                  <a:srgbClr val="002060"/>
                </a:solidFill>
              </a:rPr>
              <a:t>личностно-</a:t>
            </a:r>
            <a:r>
              <a:rPr lang="ru-RU" sz="2000" dirty="0" err="1" smtClean="0">
                <a:solidFill>
                  <a:srgbClr val="002060"/>
                </a:solidFill>
              </a:rPr>
              <a:t>деятельностное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>
                <a:solidFill>
                  <a:srgbClr val="002060"/>
                </a:solidFill>
              </a:rPr>
              <a:t>взаимодействие учителя и учащихся в процессе организации совместной деятельности;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2) обеспечение творческой продуктивности </a:t>
            </a:r>
            <a:r>
              <a:rPr lang="ru-RU" sz="2000" dirty="0" smtClean="0">
                <a:solidFill>
                  <a:srgbClr val="002060"/>
                </a:solidFill>
              </a:rPr>
              <a:t>школьников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3) диагностика уровня развития познавательных и креативных способностей </a:t>
            </a:r>
            <a:r>
              <a:rPr lang="ru-RU" sz="2000" dirty="0" smtClean="0">
                <a:solidFill>
                  <a:srgbClr val="002060"/>
                </a:solidFill>
              </a:rPr>
              <a:t>школьников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44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solidFill>
                  <a:srgbClr val="002060"/>
                </a:solidFill>
              </a:rPr>
              <a:t>1. На основе системного, </a:t>
            </a:r>
            <a:r>
              <a:rPr lang="ru-RU" sz="1800" dirty="0" smtClean="0">
                <a:solidFill>
                  <a:srgbClr val="002060"/>
                </a:solidFill>
              </a:rPr>
              <a:t>личностно-ориентированного </a:t>
            </a:r>
            <a:r>
              <a:rPr lang="ru-RU" sz="1800" dirty="0">
                <a:solidFill>
                  <a:srgbClr val="002060"/>
                </a:solidFill>
              </a:rPr>
              <a:t>подхода разработать и реализовать систему заданий, направленную на развитие когнитивных и креативных способностей младших школьников.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2. Выявить, теоретически обосновать и экспериментально проверить комплекс педагогических условий, обеспечивающих эффективное функционирование системы развития учащихся в учебном процессе, а также во внеклассной деятельности.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3. Разработать методические рекомендации для учителей начальных классов по организации деятельности в начальной общеобразовательной школе, направленной на индивидуальное развитие личности каждого ученика</a:t>
            </a:r>
          </a:p>
          <a:p>
            <a:pPr algn="just"/>
            <a:r>
              <a:rPr lang="ru-RU" sz="1800" dirty="0">
                <a:solidFill>
                  <a:srgbClr val="002060"/>
                </a:solidFill>
              </a:rPr>
              <a:t>4. Использовать современные методики обучения, сберегающих здоровье ребенка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5. расширение </a:t>
            </a:r>
            <a:r>
              <a:rPr lang="ru-RU" sz="1800" dirty="0">
                <a:solidFill>
                  <a:srgbClr val="002060"/>
                </a:solidFill>
              </a:rPr>
              <a:t>вариативности программ по учебным предметам и внеурочной деятельности; обеспечение условий для профессиональной ориентации и самоопределения учащихся; оказание помощи учащимся в познании своих индивидуальных особенностей, в выборе оптимального варианта обучения.</a:t>
            </a:r>
            <a:r>
              <a:rPr lang="ru-RU" sz="1800" i="1" dirty="0">
                <a:solidFill>
                  <a:srgbClr val="002060"/>
                </a:solidFill>
              </a:rPr>
              <a:t> </a:t>
            </a:r>
            <a:endParaRPr lang="ru-RU" sz="1800" dirty="0">
              <a:solidFill>
                <a:srgbClr val="002060"/>
              </a:solidFill>
            </a:endParaRP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r>
              <a:rPr lang="ru-RU" dirty="0" smtClean="0"/>
              <a:t>-анализы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981057"/>
              </p:ext>
            </p:extLst>
          </p:nvPr>
        </p:nvGraphicFramePr>
        <p:xfrm>
          <a:off x="395536" y="1556792"/>
          <a:ext cx="8424936" cy="421609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1118"/>
                <a:gridCol w="4183818"/>
              </a:tblGrid>
              <a:tr h="338358">
                <a:tc gridSpan="2">
                  <a:txBody>
                    <a:bodyPr/>
                    <a:lstStyle/>
                    <a:p>
                      <a:pPr marL="8890"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Внутренняя среда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5" marR="41275" marT="1333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8873">
                <a:tc>
                  <a:txBody>
                    <a:bodyPr/>
                    <a:lstStyle/>
                    <a:p>
                      <a:pPr marL="182880" algn="ctr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>
                          <a:effectLst/>
                        </a:rPr>
                        <a:t>Преимущества (сильные стороны)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5" marR="41275" marT="13335" marB="0"/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Недостатки (слабые стороны)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5" marR="41275" marT="13335" marB="0"/>
                </a:tc>
              </a:tr>
              <a:tr h="298873">
                <a:tc>
                  <a:txBody>
                    <a:bodyPr/>
                    <a:lstStyle/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Хорошая МТБ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Стабильность коллектива.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Творческая атмосфера.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Целенаправленная   работа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Заинтересованность  учащихся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Наличие социальных партнеров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1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Наличие фирменных классов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18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5" marR="41275" marT="13335" marB="0"/>
                </a:tc>
                <a:tc>
                  <a:txBody>
                    <a:bodyPr/>
                    <a:lstStyle/>
                    <a:p>
                      <a:pPr marL="525780" indent="-342900" algn="l">
                        <a:lnSpc>
                          <a:spcPts val="158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Отсутствие кабинетов для индивидуальной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работы.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25780" indent="-342900" algn="l">
                        <a:lnSpc>
                          <a:spcPts val="158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Неготовность, нежелание,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слабая осведомленность педагогов.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25780" indent="-342900" algn="l">
                        <a:lnSpc>
                          <a:spcPts val="158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Переполненность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классов.</a:t>
                      </a:r>
                    </a:p>
                    <a:p>
                      <a:pPr marL="525780" indent="-342900" algn="l">
                        <a:lnSpc>
                          <a:spcPts val="1580"/>
                        </a:lnSpc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Недостаточная укомплектованность психологической и </a:t>
                      </a:r>
                      <a:r>
                        <a:rPr lang="ru-RU" sz="2000" baseline="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валеологической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служб.</a:t>
                      </a:r>
                    </a:p>
                    <a:p>
                      <a:pPr marL="525780" marR="0" indent="-34290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Неготовность, нежелание,</a:t>
                      </a:r>
                      <a:r>
                        <a:rPr lang="ru-RU" sz="20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слабая осведомленность родителей.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600"/>
                        </a:spcAft>
                      </a:pP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275" marR="41275" marT="1333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50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УНИКУМ</a:t>
            </a:r>
            <a:endParaRPr lang="ru-RU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rgbClr val="C63118"/>
                </a:solidFill>
                <a:latin typeface="Times New Roman" pitchFamily="18" charset="0"/>
                <a:cs typeface="Times New Roman" pitchFamily="18" charset="0"/>
              </a:rPr>
              <a:t>Уникум</a:t>
            </a:r>
            <a:r>
              <a:rPr lang="ru-RU" dirty="0" smtClean="0">
                <a:solidFill>
                  <a:srgbClr val="C63118"/>
                </a:solidFill>
                <a:latin typeface="Times New Roman" pitchFamily="18" charset="0"/>
                <a:cs typeface="Times New Roman" pitchFamily="18" charset="0"/>
              </a:rPr>
              <a:t> (в словаре Ожегова С.И.) – неповторимый, исключительный человек; единственный в своем роде предмет.</a:t>
            </a:r>
          </a:p>
          <a:p>
            <a:pPr algn="just"/>
            <a:r>
              <a:rPr lang="ru-RU" b="1" dirty="0" smtClean="0">
                <a:solidFill>
                  <a:srgbClr val="C63118"/>
                </a:solidFill>
                <a:latin typeface="Times New Roman" pitchFamily="18" charset="0"/>
                <a:cs typeface="Times New Roman" pitchFamily="18" charset="0"/>
              </a:rPr>
              <a:t>Уник</a:t>
            </a:r>
            <a:r>
              <a:rPr lang="ru-RU" dirty="0" smtClean="0">
                <a:solidFill>
                  <a:srgbClr val="C63118"/>
                </a:solidFill>
                <a:latin typeface="Times New Roman" pitchFamily="18" charset="0"/>
                <a:cs typeface="Times New Roman" pitchFamily="18" charset="0"/>
              </a:rPr>
              <a:t> – необыкновенный человек.</a:t>
            </a:r>
            <a:endParaRPr lang="ru-RU" dirty="0">
              <a:solidFill>
                <a:srgbClr val="C6311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56992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Опираясь на идею всеобщей генетической одаренности детей, современный учитель должен обеспечить поле деятельности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самопроявления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самовыражения ученика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Признание идеи неповторимости и индивидуальности каждой личности побуждает к поиску таких технологий, методов и приемов обучения и воспитания, которые бы способствовали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развитию ребенка, сохраняя при этом уникальность его образа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06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6889444"/>
              </p:ext>
            </p:extLst>
          </p:nvPr>
        </p:nvGraphicFramePr>
        <p:xfrm>
          <a:off x="539552" y="1628800"/>
          <a:ext cx="8136904" cy="39231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03189"/>
                <a:gridCol w="4033715"/>
              </a:tblGrid>
              <a:tr h="265430">
                <a:tc gridSpan="2">
                  <a:txBody>
                    <a:bodyPr/>
                    <a:lstStyle/>
                    <a:p>
                      <a:pPr marL="1828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</a:rPr>
                        <a:t>Внешняя среда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0" marR="52070" marT="1333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0660">
                <a:tc>
                  <a:txBody>
                    <a:bodyPr/>
                    <a:lstStyle/>
                    <a:p>
                      <a:pPr marL="18288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18288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Благоприятные </a:t>
                      </a:r>
                      <a:r>
                        <a:rPr lang="ru-RU" sz="1800" kern="1200" dirty="0">
                          <a:effectLst/>
                        </a:rPr>
                        <a:t>возможности 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0" marR="52070" marT="13335" marB="0"/>
                </a:tc>
                <a:tc>
                  <a:txBody>
                    <a:bodyPr/>
                    <a:lstStyle/>
                    <a:p>
                      <a:pPr marL="18288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endParaRPr lang="ru-RU" sz="1800" kern="1200" dirty="0" smtClean="0">
                        <a:effectLst/>
                      </a:endParaRPr>
                    </a:p>
                    <a:p>
                      <a:pPr marL="18288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effectLst/>
                        </a:rPr>
                        <a:t>Проблемы </a:t>
                      </a:r>
                      <a:r>
                        <a:rPr lang="ru-RU" sz="1800" kern="1200" dirty="0">
                          <a:effectLst/>
                        </a:rPr>
                        <a:t>(угрозы)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0" marR="52070" marT="13335" marB="0"/>
                </a:tc>
              </a:tr>
              <a:tr h="200660">
                <a:tc>
                  <a:txBody>
                    <a:bodyPr/>
                    <a:lstStyle/>
                    <a:p>
                      <a:pPr marL="182880" algn="ctr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Заключение</a:t>
                      </a:r>
                      <a:r>
                        <a:rPr lang="ru-RU" sz="1800" baseline="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 договоров с разными предприятиями</a:t>
                      </a: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endParaRPr lang="ru-RU" sz="1600" baseline="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 выхода в Интернет; возможность получения дополнительного образования в дистанционном формате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Широта спектра направлений фирменного образования</a:t>
                      </a: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 smtClean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82880" marR="0" lvl="0" indent="0" algn="l" defTabSz="914400" rtl="0" eaLnBrk="1" fontAlgn="auto" latinLnBrk="0" hangingPunct="1">
                        <a:lnSpc>
                          <a:spcPts val="15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Возможность подключения родителей</a:t>
                      </a:r>
                      <a:endParaRPr lang="ru-RU" sz="1600" dirty="0" smtClean="0">
                        <a:effectLst/>
                      </a:endParaRPr>
                    </a:p>
                    <a:p>
                      <a:pPr marL="182880" algn="l">
                        <a:lnSpc>
                          <a:spcPts val="158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0" marR="52070" marT="13335" marB="0"/>
                </a:tc>
                <a:tc>
                  <a:txBody>
                    <a:bodyPr/>
                    <a:lstStyle/>
                    <a:p>
                      <a:pPr lvl="0"/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Недостаточная активность родителей в образовательном процессе школы;</a:t>
                      </a:r>
                    </a:p>
                    <a:p>
                      <a:pPr lvl="0"/>
                      <a:endParaRPr lang="ru-RU" dirty="0" smtClean="0">
                        <a:effectLst/>
                      </a:endParaRP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несовпадение социального заказа государства и родителей.</a:t>
                      </a:r>
                      <a:endParaRPr lang="ru-RU" sz="1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2070" marR="52070" marT="1333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78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SWOT</a:t>
            </a:r>
            <a:r>
              <a:rPr lang="ru-RU" dirty="0" smtClean="0"/>
              <a:t>-анализы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Растет число школьников, которые в связи с отклонениями в своем развитии или здоровье не могут обучаться по обычной классно-урочной системе.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Часть школьников не может в определенный период посещать школу из-за спортивных соревнований, предпрофессиональной подготовки, обстоятельств жизни в семье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Значительная часть выпускников основной школы не может выбрать для себя один из массовых путей получения среднего образования из-за коммуникативных трудностей, в том числе неумения или устойчивого нежелания вписываться в обычную школьную жизнь.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Появились целые педагогические системы, которые рассматривают индивидуализацию обучения как основной педагогический инструмент: «Талантливые дети», «Город как школа»...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Расширились материальные и технические возможности обеспечения индивидуального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9196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</a:rPr>
              <a:t>Промежуточные: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увеличение количества учащихся, имеющих ИУП;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положительная динамика качества обучения;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возможность использования учителями-предметниками данных индивидуальных карт, портфолио;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снижение </a:t>
            </a:r>
            <a:r>
              <a:rPr lang="ru-RU" dirty="0" err="1" smtClean="0">
                <a:solidFill>
                  <a:srgbClr val="002060"/>
                </a:solidFill>
              </a:rPr>
              <a:t>дезадаптации</a:t>
            </a:r>
            <a:r>
              <a:rPr lang="ru-RU" dirty="0" smtClean="0">
                <a:solidFill>
                  <a:srgbClr val="002060"/>
                </a:solidFill>
              </a:rPr>
              <a:t> учащихся при переходе с одной ступени на другую;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повышение мотивации учащихся;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совершенствование УУД;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наличие организационно-педагогических условий, обеспечивающих высокое качество индивидуальной подготовки.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42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</a:t>
            </a:r>
            <a:endParaRPr lang="ru-RU" dirty="0"/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Конечные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Достижение каждым участником образовательного процесса максимально возможного уровня самореализации.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Удовлетворенность участников образовательного процесса.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Высокий рейтинг школы на рынке образовательных услуг и в социуме.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Социализация и адаптация участников образовательного процесса к условиям трансформации российского общества.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7267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Критерии оценивания результатов реализации проекта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4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Доля учащихся, повысивших образовательные результаты</a:t>
            </a: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Доля педагогов, организующих реализации ИОП.</a:t>
            </a:r>
            <a:endParaRPr lang="ru-RU" sz="2400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Количество учащихся, принимающих участие в проектной деятельности.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Мотивация участников образовательного процесса.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Удовлетворенность родителей, учащихся и педагогов.</a:t>
            </a:r>
          </a:p>
          <a:p>
            <a:pPr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400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Рейтинг школы в социуме и на рынке образовательных услуг.</a:t>
            </a:r>
          </a:p>
          <a:p>
            <a:pPr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750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Диагностика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Анализ</a:t>
            </a:r>
            <a:endParaRPr lang="ru-RU" sz="3600" dirty="0" smtClean="0">
              <a:solidFill>
                <a:srgbClr val="002060"/>
              </a:solidFill>
            </a:endParaRPr>
          </a:p>
          <a:p>
            <a:r>
              <a:rPr lang="ru-RU" sz="3600" dirty="0" smtClean="0">
                <a:solidFill>
                  <a:srgbClr val="002060"/>
                </a:solidFill>
              </a:rPr>
              <a:t>Проектная работа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Мониторинг</a:t>
            </a:r>
          </a:p>
          <a:p>
            <a:r>
              <a:rPr lang="ru-RU" sz="3600" dirty="0" smtClean="0">
                <a:solidFill>
                  <a:srgbClr val="002060"/>
                </a:solidFill>
              </a:rPr>
              <a:t>Создание портфолио</a:t>
            </a:r>
            <a:endParaRPr lang="ru-RU" sz="3600" dirty="0" smtClean="0">
              <a:solidFill>
                <a:srgbClr val="002060"/>
              </a:solidFill>
            </a:endParaRPr>
          </a:p>
          <a:p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1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Тест </a:t>
            </a:r>
            <a:r>
              <a:rPr lang="ru-RU" dirty="0" err="1" smtClean="0"/>
              <a:t>Равена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98" t="37917" r="37571" b="38333"/>
          <a:stretch/>
        </p:blipFill>
        <p:spPr bwMode="auto">
          <a:xfrm>
            <a:off x="621039" y="1714480"/>
            <a:ext cx="3230880" cy="1737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79" t="38958" r="36530" b="38959"/>
          <a:stretch/>
        </p:blipFill>
        <p:spPr bwMode="auto">
          <a:xfrm>
            <a:off x="610916" y="3595856"/>
            <a:ext cx="3241004" cy="1474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9" t="10833" r="32196" b="16041"/>
          <a:stretch/>
        </p:blipFill>
        <p:spPr bwMode="auto">
          <a:xfrm>
            <a:off x="4355977" y="1720170"/>
            <a:ext cx="4320479" cy="497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88" t="40000" r="44378" b="40625"/>
          <a:stretch/>
        </p:blipFill>
        <p:spPr bwMode="auto">
          <a:xfrm>
            <a:off x="610916" y="5252040"/>
            <a:ext cx="3241003" cy="1417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753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Опросник </a:t>
            </a:r>
            <a:r>
              <a:rPr lang="ru-RU" dirty="0" err="1" smtClean="0"/>
              <a:t>Кетлера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23334" r="42489" b="17943"/>
          <a:stretch/>
        </p:blipFill>
        <p:spPr bwMode="auto">
          <a:xfrm>
            <a:off x="395536" y="1556792"/>
            <a:ext cx="4104456" cy="30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718" b="4090"/>
          <a:stretch/>
        </p:blipFill>
        <p:spPr bwMode="auto">
          <a:xfrm>
            <a:off x="4534933" y="1556792"/>
            <a:ext cx="4213531" cy="305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74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Предметные технологии 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dirty="0">
                <a:solidFill>
                  <a:srgbClr val="002060"/>
                </a:solidFill>
              </a:rPr>
              <a:t>общепринятые методики преподавания учебных предметов;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игровые технологии;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проблемно-поисковые технологии;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технология активных форм и методов обучения (деловые игры, конференции и др.);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технология учебного проектирования (метод проектов);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компьютерные технологии; 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учебные технологии, ориентированные на интеграцию содержания, способов деятельности в обучении.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3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i="1" u="sng" dirty="0">
                <a:solidFill>
                  <a:srgbClr val="002060"/>
                </a:solidFill>
              </a:rPr>
              <a:t> Технологии организации </a:t>
            </a:r>
            <a:r>
              <a:rPr lang="ru-RU" b="1" i="1" u="sng" dirty="0" err="1">
                <a:solidFill>
                  <a:srgbClr val="002060"/>
                </a:solidFill>
              </a:rPr>
              <a:t>внеучебной</a:t>
            </a:r>
            <a:r>
              <a:rPr lang="ru-RU" b="1" i="1" u="sng" dirty="0">
                <a:solidFill>
                  <a:srgbClr val="002060"/>
                </a:solidFill>
              </a:rPr>
              <a:t> деятельности</a:t>
            </a:r>
            <a:endParaRPr lang="ru-RU" dirty="0">
              <a:solidFill>
                <a:srgbClr val="002060"/>
              </a:solidFill>
            </a:endParaRP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технологии (методики) воспитания:</a:t>
            </a:r>
            <a:r>
              <a:rPr lang="ru-RU" dirty="0">
                <a:solidFill>
                  <a:srgbClr val="002060"/>
                </a:solidFill>
              </a:rPr>
              <a:t> приемы и методы моделирования воспитательной системы класса, методы коллективной творческой деятельности, творческая мастерская, игровые и др.;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формы организации воспитательного процесса:</a:t>
            </a:r>
            <a:r>
              <a:rPr lang="ru-RU" dirty="0">
                <a:solidFill>
                  <a:srgbClr val="002060"/>
                </a:solidFill>
              </a:rPr>
              <a:t> праздник, коллективное творческое дело, викторина, конкурс, выставка, экскурсия, устный журнал, беседа и др.;</a:t>
            </a:r>
          </a:p>
          <a:p>
            <a:pPr lvl="0"/>
            <a:r>
              <a:rPr lang="ru-RU" i="1" dirty="0">
                <a:solidFill>
                  <a:srgbClr val="002060"/>
                </a:solidFill>
              </a:rPr>
              <a:t>ученическое самоуправление,</a:t>
            </a:r>
            <a:r>
              <a:rPr lang="ru-RU" dirty="0">
                <a:solidFill>
                  <a:srgbClr val="002060"/>
                </a:solidFill>
              </a:rPr>
              <a:t> осуществляемое в рамках классного коллектива (ответственные дежурные, система индивидуальных и групповых поручений; школьные кружки и секции;</a:t>
            </a:r>
          </a:p>
          <a:p>
            <a:pPr lvl="0"/>
            <a:r>
              <a:rPr lang="ru-RU" dirty="0">
                <a:solidFill>
                  <a:srgbClr val="002060"/>
                </a:solidFill>
              </a:rPr>
              <a:t>экскурсии, программы досуговых мероприятий, приуроченные к празднованию памятных дат и государственных праздников.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7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об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образовательная программа </a:t>
            </a:r>
            <a:r>
              <a:rPr lang="ru-RU" dirty="0">
                <a:solidFill>
                  <a:srgbClr val="002060"/>
                </a:solidFill>
              </a:rPr>
              <a:t>- комплекс требований, определяющих основные характеристики (объем, содержание, планируемые результаты), а также организационно-педагогические условия получения образования определенного уровня и (или) </a:t>
            </a:r>
            <a:r>
              <a:rPr lang="ru-RU" dirty="0" smtClean="0">
                <a:solidFill>
                  <a:srgbClr val="002060"/>
                </a:solidFill>
              </a:rPr>
              <a:t>направленности;</a:t>
            </a:r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учебный </a:t>
            </a:r>
            <a:r>
              <a:rPr lang="ru-RU" b="1" dirty="0">
                <a:solidFill>
                  <a:srgbClr val="002060"/>
                </a:solidFill>
              </a:rPr>
              <a:t>план </a:t>
            </a:r>
            <a:r>
              <a:rPr lang="ru-RU" dirty="0">
                <a:solidFill>
                  <a:srgbClr val="002060"/>
                </a:solidFill>
              </a:rPr>
              <a:t>- документ, определяющий перечень, последовательность и распределение по периодам обучения учебных курсов, предметов, дисциплин (модулей), практик, стажировок, предусмотренных образовательной программой, временные затраты (трудоемкость) на их освоение, а также виды учебной и самостоятельной деятельности, промежуточной и итоговой аттестации </a:t>
            </a:r>
            <a:r>
              <a:rPr lang="ru-RU" dirty="0" smtClean="0">
                <a:solidFill>
                  <a:srgbClr val="002060"/>
                </a:solidFill>
              </a:rPr>
              <a:t>обучающихся</a:t>
            </a:r>
            <a:r>
              <a:rPr lang="ru-RU" dirty="0">
                <a:solidFill>
                  <a:srgbClr val="002060"/>
                </a:solidFill>
              </a:rPr>
              <a:t>.</a:t>
            </a:r>
            <a:endParaRPr lang="ru-RU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16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1. Начальное общее образование направлено на формирование личности  </a:t>
            </a:r>
            <a:r>
              <a:rPr lang="ru-RU" dirty="0" smtClean="0">
                <a:solidFill>
                  <a:srgbClr val="002060"/>
                </a:solidFill>
              </a:rPr>
              <a:t>обучающегося, </a:t>
            </a:r>
            <a:r>
              <a:rPr lang="ru-RU" u="sng" dirty="0">
                <a:solidFill>
                  <a:srgbClr val="002060"/>
                </a:solidFill>
              </a:rPr>
              <a:t>развитие его индивидуальных способностей, </a:t>
            </a:r>
            <a:r>
              <a:rPr lang="ru-RU" dirty="0">
                <a:solidFill>
                  <a:srgbClr val="002060"/>
                </a:solidFill>
              </a:rPr>
              <a:t>положительной мотивации и умений в  учебной  деятельности (овладение чтением, письмом, счетом, основными навыками  учебной  деятельности, элементами теоретического мышления, простейшими навыками самоконтроля, культурой поведения и речи, основами личной гигиены и здорового образа жизни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r"/>
            <a:r>
              <a:rPr lang="ru-RU" dirty="0" smtClean="0">
                <a:solidFill>
                  <a:srgbClr val="002060"/>
                </a:solidFill>
              </a:rPr>
              <a:t>Закон об образовании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7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анобук\Мое\изображения\рамки\дипло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" y="1268760"/>
            <a:ext cx="914565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71" y="148478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Этапы реализации программы</a:t>
            </a:r>
            <a:r>
              <a:rPr lang="ru-RU" sz="2000" dirty="0" smtClean="0"/>
              <a:t>:</a:t>
            </a:r>
          </a:p>
          <a:p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334933"/>
              </p:ext>
            </p:extLst>
          </p:nvPr>
        </p:nvGraphicFramePr>
        <p:xfrm>
          <a:off x="2051720" y="2276872"/>
          <a:ext cx="5054961" cy="442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961"/>
              </a:tblGrid>
              <a:tr h="389816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год обучения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32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Педагогическая диагностика готовности  к обучению в школе;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изучение уровня мотивации (анкета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Овчаровой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«Расскажи о школе»,рисуночный тест «Что мне нравится в школе»; анкета на выявление интересов и склонностей; методика «Номинации»);</a:t>
                      </a:r>
                    </a:p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диагностика  уровня развития  мотивационной и интеллектуальной сфер, отслеживание    их динамики по сравнению с уровнем готовности к школе; педагогическая  диагностика усвоения учебного материала; исследование процесса адаптации первоклассника (ноябрь, апрель);  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92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нанобук\Мое\изображения\рамки\диплом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6" y="1268760"/>
            <a:ext cx="9145655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371" y="1484784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Этапы реализации программы</a:t>
            </a:r>
            <a:r>
              <a:rPr lang="ru-RU" sz="2000" dirty="0" smtClean="0"/>
              <a:t>:</a:t>
            </a:r>
          </a:p>
          <a:p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759086"/>
              </p:ext>
            </p:extLst>
          </p:nvPr>
        </p:nvGraphicFramePr>
        <p:xfrm>
          <a:off x="2051720" y="2276872"/>
          <a:ext cx="5054961" cy="4422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4961"/>
              </a:tblGrid>
              <a:tr h="389816">
                <a:tc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Первый год обучения</a:t>
                      </a:r>
                      <a:endParaRPr lang="ru-RU" dirty="0">
                        <a:effectLst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0324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- диагностика уровня работоспособности, её динамики в течение учебного дня и утомляемости учащихся;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межличностных отношений методом социометрии и психологического климата 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изучение уровня развития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креативности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мышления (методика Дж. </a:t>
                      </a:r>
                      <a:r>
                        <a:rPr lang="ru-RU" sz="180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Гилфорда</a:t>
                      </a:r>
                      <a:r>
                        <a:rPr lang="ru-RU" sz="180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«Изучение гибкости конструирования фраз»);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FF0000"/>
                          </a:solidFill>
                        </a:rPr>
                        <a:t>составление индивидуальных карт развития личности </a:t>
                      </a:r>
                      <a:r>
                        <a:rPr lang="ru-RU" sz="1800" dirty="0" smtClean="0">
                          <a:solidFill>
                            <a:schemeClr val="bg1"/>
                          </a:solidFill>
                        </a:rPr>
                        <a:t>первоклассника;  разработка индивидуальных рекомендаций по результатам исследования</a:t>
                      </a:r>
                      <a:endParaRPr lang="ru-RU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54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анобук\Мое\изображения\рамки\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" y="1"/>
            <a:ext cx="9114483" cy="6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3630679"/>
              </p:ext>
            </p:extLst>
          </p:nvPr>
        </p:nvGraphicFramePr>
        <p:xfrm>
          <a:off x="836262" y="1052736"/>
          <a:ext cx="750099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474"/>
                <a:gridCol w="6141516"/>
              </a:tblGrid>
              <a:tr h="785818">
                <a:tc>
                  <a:txBody>
                    <a:bodyPr/>
                    <a:lstStyle/>
                    <a:p>
                      <a:pPr algn="l"/>
                      <a:r>
                        <a:rPr lang="ru-RU" b="1" dirty="0" smtClean="0"/>
                        <a:t>Второй  - третий</a:t>
                      </a:r>
                    </a:p>
                    <a:p>
                      <a:pPr algn="l"/>
                      <a:r>
                        <a:rPr lang="ru-RU" b="1" dirty="0" smtClean="0"/>
                        <a:t>классы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/>
                        <a:t>Проведение диагностики  мотивации, познавательной сферы ; исследование работоспособности, интересов и склонностей обучающихся; педагогическая диагностика усвоения учебного материала; формирование </a:t>
                      </a:r>
                      <a:r>
                        <a:rPr lang="ru-RU" dirty="0" err="1" smtClean="0"/>
                        <a:t>микрогрупп</a:t>
                      </a:r>
                      <a:r>
                        <a:rPr lang="ru-RU" dirty="0" smtClean="0"/>
                        <a:t>  по развитию </a:t>
                      </a:r>
                      <a:r>
                        <a:rPr lang="ru-RU" dirty="0" err="1" smtClean="0"/>
                        <a:t>общеинтеллектуальных</a:t>
                      </a:r>
                      <a:r>
                        <a:rPr lang="ru-RU" dirty="0" smtClean="0"/>
                        <a:t> и творческих способностей учащихся ( занятия в  кружках в процессе учебной и </a:t>
                      </a:r>
                      <a:r>
                        <a:rPr lang="ru-RU" dirty="0" err="1" smtClean="0"/>
                        <a:t>внеучебной</a:t>
                      </a:r>
                      <a:r>
                        <a:rPr lang="ru-RU" dirty="0" smtClean="0"/>
                        <a:t> деятельности, привлечение родителей к внеклассной работе) с опорой на результаты исследований; </a:t>
                      </a:r>
                    </a:p>
                    <a:p>
                      <a:pPr algn="l"/>
                      <a:r>
                        <a:rPr lang="ru-RU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Работа с индивидуальными картами учащихся; разработка рекомендаций по развитию личностной и интеллектуальной сфер учащихся; создание системы психолого-педагогической диагностики учащихся начальной школы</a:t>
                      </a:r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042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нанобук\Мое\изображения\рамки\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6" y="1"/>
            <a:ext cx="9114483" cy="68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815539"/>
              </p:ext>
            </p:extLst>
          </p:nvPr>
        </p:nvGraphicFramePr>
        <p:xfrm>
          <a:off x="785786" y="857232"/>
          <a:ext cx="764386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329"/>
                <a:gridCol w="5802537"/>
              </a:tblGrid>
              <a:tr h="34775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Четвёртый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класс</a:t>
                      </a:r>
                      <a:endParaRPr lang="ru-RU" b="1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Проектная деятельность учащихся; </a:t>
                      </a:r>
                      <a:r>
                        <a:rPr lang="ru-RU" dirty="0" err="1" smtClean="0">
                          <a:solidFill>
                            <a:srgbClr val="FF0000"/>
                          </a:solidFill>
                        </a:rPr>
                        <a:t>портфолио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dirty="0" smtClean="0"/>
                        <a:t>учащихся; карта достижений; выставки творческих работ; диагностика уровня развития учебных и </a:t>
                      </a:r>
                      <a:r>
                        <a:rPr lang="ru-RU" dirty="0" err="1" smtClean="0"/>
                        <a:t>внеучебных</a:t>
                      </a:r>
                      <a:r>
                        <a:rPr lang="ru-RU" dirty="0" smtClean="0"/>
                        <a:t> умений, творческих способностей; работа с индивидуальными картами;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подготовка заключения </a:t>
                      </a:r>
                      <a:r>
                        <a:rPr lang="ru-RU" dirty="0" smtClean="0"/>
                        <a:t>по развитию УУД и творческих способностей учащихся; </a:t>
                      </a:r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рекомендации </a:t>
                      </a:r>
                      <a:r>
                        <a:rPr lang="ru-RU" dirty="0" smtClean="0"/>
                        <a:t>по  выбору дальнейшего индивидуального образовательного маршрута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психолого-педагогической диагностики по итогам обучения в начальной школе (готовность ребенка к обучению в основной школе).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Развернутые психолого-педагогические рекомендации по обучению и развитию ребенка в 5-м классе. 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algn="l"/>
                      <a:endParaRPr lang="ru-RU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9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u="sng" dirty="0" smtClean="0">
                <a:solidFill>
                  <a:srgbClr val="002060"/>
                </a:solidFill>
              </a:rPr>
              <a:t>Индивидуальная карта обучения и развития: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1. </a:t>
            </a:r>
            <a:r>
              <a:rPr lang="ru-RU" sz="2000" b="1" dirty="0" smtClean="0">
                <a:solidFill>
                  <a:srgbClr val="002060"/>
                </a:solidFill>
              </a:rPr>
              <a:t>Общие сведения о ребенке </a:t>
            </a:r>
            <a:r>
              <a:rPr lang="ru-RU" sz="2000" dirty="0" smtClean="0">
                <a:solidFill>
                  <a:srgbClr val="002060"/>
                </a:solidFill>
              </a:rPr>
              <a:t>на момент его зачисления в школу.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2. </a:t>
            </a:r>
            <a:r>
              <a:rPr lang="ru-RU" sz="2000" b="1" dirty="0" smtClean="0">
                <a:solidFill>
                  <a:srgbClr val="002060"/>
                </a:solidFill>
              </a:rPr>
              <a:t>Краткая характеристика состояния его здоровья </a:t>
            </a:r>
            <a:r>
              <a:rPr lang="ru-RU" sz="2000" dirty="0" smtClean="0">
                <a:solidFill>
                  <a:srgbClr val="002060"/>
                </a:solidFill>
              </a:rPr>
              <a:t>и медицинские рекомендации учителю об учете необходимых данных при организации обучения (подробные сведения о развитии ребенка до школы и состоянии его здоровья должны отражаться в медицинской карте).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3.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Результаты психолого-педагогической диагностики готовности ребенка к обучению в школе.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4.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Результаты педагогической диагностики </a:t>
            </a:r>
            <a:r>
              <a:rPr lang="ru-RU" sz="2000" dirty="0" smtClean="0">
                <a:solidFill>
                  <a:srgbClr val="002060"/>
                </a:solidFill>
              </a:rPr>
              <a:t>(знания, умения, навыки) за определенный период обучения (первая-вторая учебные четверти). </a:t>
            </a:r>
          </a:p>
          <a:p>
            <a:pPr algn="just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14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5. </a:t>
            </a:r>
            <a:r>
              <a:rPr lang="ru-RU" sz="2000" b="1" dirty="0" smtClean="0">
                <a:solidFill>
                  <a:srgbClr val="002060"/>
                </a:solidFill>
              </a:rPr>
              <a:t>Психолого-педагогические рекомендации по организации ИОМ ребенка</a:t>
            </a:r>
            <a:r>
              <a:rPr lang="ru-RU" sz="2000" dirty="0" smtClean="0">
                <a:solidFill>
                  <a:srgbClr val="002060"/>
                </a:solidFill>
              </a:rPr>
              <a:t> (на полугодие предстоящего обучения), включающие в себя: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• необходимые для усвоения содержательные единицы обучения;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• оптимальные для ребенка формы учебной деятельности;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• особенности взаимодействия и деятельности при </a:t>
            </a:r>
            <a:r>
              <a:rPr lang="ru-RU" sz="2000" dirty="0" err="1" smtClean="0">
                <a:solidFill>
                  <a:srgbClr val="002060"/>
                </a:solidFill>
              </a:rPr>
              <a:t>дифференцированно-групповом</a:t>
            </a:r>
            <a:r>
              <a:rPr lang="ru-RU" sz="2000" dirty="0" smtClean="0">
                <a:solidFill>
                  <a:srgbClr val="002060"/>
                </a:solidFill>
              </a:rPr>
              <a:t> обучении;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• дополнительные сведения и примечания.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6</a:t>
            </a:r>
            <a:r>
              <a:rPr lang="ru-RU" sz="2000" b="1" dirty="0" smtClean="0">
                <a:solidFill>
                  <a:srgbClr val="002060"/>
                </a:solidFill>
              </a:rPr>
              <a:t>. Записи текущих наблюдений </a:t>
            </a:r>
            <a:r>
              <a:rPr lang="ru-RU" sz="2000" dirty="0" smtClean="0">
                <a:solidFill>
                  <a:srgbClr val="002060"/>
                </a:solidFill>
              </a:rPr>
              <a:t>за развитием и обучением ребенка.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sz="2000" dirty="0" smtClean="0">
                <a:solidFill>
                  <a:srgbClr val="002060"/>
                </a:solidFill>
              </a:rPr>
              <a:t>7. Результаты коррекционно-развивающего обучения по итогам полугодия (года) — </a:t>
            </a:r>
            <a:r>
              <a:rPr lang="ru-RU" sz="2000" b="1" dirty="0" smtClean="0">
                <a:solidFill>
                  <a:srgbClr val="002060"/>
                </a:solidFill>
              </a:rPr>
              <a:t>промежуточная диагностика.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8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8. </a:t>
            </a:r>
            <a:r>
              <a:rPr lang="ru-RU" sz="2000" b="1" dirty="0" smtClean="0">
                <a:solidFill>
                  <a:srgbClr val="002060"/>
                </a:solidFill>
              </a:rPr>
              <a:t>Необходимые изменения </a:t>
            </a:r>
            <a:r>
              <a:rPr lang="ru-RU" sz="2000" dirty="0" smtClean="0">
                <a:solidFill>
                  <a:srgbClr val="002060"/>
                </a:solidFill>
              </a:rPr>
              <a:t>в содержании и организации коррекционно-развивающей работы с ребенком (по итогам диагностики и наблюдений).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9. </a:t>
            </a:r>
            <a:r>
              <a:rPr lang="ru-RU" sz="2000" b="1" dirty="0" smtClean="0">
                <a:solidFill>
                  <a:srgbClr val="002060"/>
                </a:solidFill>
              </a:rPr>
              <a:t>Результаты психолого-педагогической диагностики </a:t>
            </a:r>
            <a:r>
              <a:rPr lang="ru-RU" sz="2000" dirty="0" smtClean="0">
                <a:solidFill>
                  <a:srgbClr val="002060"/>
                </a:solidFill>
              </a:rPr>
              <a:t>по итогам обучения в начальной школе (готовность ребенка к обучению в основной школе).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10</a:t>
            </a:r>
            <a:r>
              <a:rPr lang="ru-RU" sz="2000" b="1" dirty="0" smtClean="0">
                <a:solidFill>
                  <a:srgbClr val="002060"/>
                </a:solidFill>
              </a:rPr>
              <a:t>. Заключение о переводе </a:t>
            </a:r>
            <a:r>
              <a:rPr lang="ru-RU" sz="2000" dirty="0" smtClean="0">
                <a:solidFill>
                  <a:srgbClr val="002060"/>
                </a:solidFill>
              </a:rPr>
              <a:t>ребенка в следующий класс.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11. </a:t>
            </a:r>
            <a:r>
              <a:rPr lang="ru-RU" sz="2000" b="1" dirty="0" smtClean="0">
                <a:solidFill>
                  <a:srgbClr val="002060"/>
                </a:solidFill>
              </a:rPr>
              <a:t>Развернутые психолого-педагогические рекомендации </a:t>
            </a:r>
            <a:r>
              <a:rPr lang="ru-RU" sz="2000" dirty="0" smtClean="0">
                <a:solidFill>
                  <a:srgbClr val="002060"/>
                </a:solidFill>
              </a:rPr>
              <a:t>по обучению и развитию ребенка в 5-м классе.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Мероприятия, запланированные на 2012 – 2013 учебный год в первом классе</a:t>
            </a:r>
            <a:r>
              <a:rPr lang="ru-RU" sz="3200" b="1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ru-RU" sz="32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Педагогическая диагностика стартовой готовности к  успешному  обучению в начальной школе( октябрь);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Обследование обучающихся школьным логопедом и планирование дальнейшей работы </a:t>
            </a:r>
            <a:r>
              <a:rPr lang="ru-RU" sz="2000" b="1" dirty="0" err="1" smtClean="0">
                <a:solidFill>
                  <a:srgbClr val="002060"/>
                </a:solidFill>
              </a:rPr>
              <a:t>логопункта</a:t>
            </a:r>
            <a:r>
              <a:rPr lang="ru-RU" sz="2000" b="1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Выбор учащимися и родителями направления внеурочной деятельности;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Психологическая диагностика;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Мониторинг развития </a:t>
            </a:r>
            <a:r>
              <a:rPr lang="ru-RU" sz="2000" b="1" dirty="0" err="1" smtClean="0">
                <a:solidFill>
                  <a:srgbClr val="002060"/>
                </a:solidFill>
              </a:rPr>
              <a:t>метапредметных</a:t>
            </a:r>
            <a:r>
              <a:rPr lang="ru-RU" sz="2000" b="1" dirty="0" smtClean="0">
                <a:solidFill>
                  <a:srgbClr val="002060"/>
                </a:solidFill>
              </a:rPr>
              <a:t> универсальных учебных действий (апрель- май);</a:t>
            </a: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</a:rPr>
              <a:t>Составление индивидуальных карт  развития личности первоклассника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37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2. Основное общее образование направлено на становление и формирование личности  обучающегося  (формирование нравственных убеждений, эстетического вкуса и здорового образа жизни, высокой культуры межличностного и межэтнического общения, овладение основами наук, государственным языком Российской Федерации, навыками умственного и физического труда, </a:t>
            </a:r>
            <a:r>
              <a:rPr lang="ru-RU" u="sng" dirty="0">
                <a:solidFill>
                  <a:srgbClr val="002060"/>
                </a:solidFill>
              </a:rPr>
              <a:t>развитие склонностей, интересов, способности к социальному самоопределению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Закон об образовании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3120"/>
            <a:ext cx="8229600" cy="1111664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основными принципами правового регулирования отношений в сфере образования признаются:</a:t>
            </a:r>
            <a:br>
              <a:rPr lang="ru-RU" sz="2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1) общедоступность образования, </a:t>
            </a:r>
            <a:r>
              <a:rPr lang="ru-RU" b="1" dirty="0">
                <a:solidFill>
                  <a:srgbClr val="002060"/>
                </a:solidFill>
              </a:rPr>
              <a:t>адаптивность</a:t>
            </a:r>
            <a:r>
              <a:rPr lang="ru-RU" dirty="0">
                <a:solidFill>
                  <a:srgbClr val="002060"/>
                </a:solidFill>
              </a:rPr>
              <a:t> системы образования </a:t>
            </a:r>
            <a:r>
              <a:rPr lang="ru-RU" b="1" dirty="0">
                <a:solidFill>
                  <a:srgbClr val="002060"/>
                </a:solidFill>
              </a:rPr>
              <a:t>к</a:t>
            </a:r>
            <a:r>
              <a:rPr lang="ru-RU" dirty="0">
                <a:solidFill>
                  <a:srgbClr val="002060"/>
                </a:solidFill>
              </a:rPr>
              <a:t> уровню подготовки, </a:t>
            </a:r>
            <a:r>
              <a:rPr lang="ru-RU" b="1" dirty="0">
                <a:solidFill>
                  <a:srgbClr val="002060"/>
                </a:solidFill>
              </a:rPr>
              <a:t>особенностям развития, способностям и интересам</a:t>
            </a:r>
            <a:r>
              <a:rPr lang="ru-RU" dirty="0">
                <a:solidFill>
                  <a:srgbClr val="002060"/>
                </a:solidFill>
              </a:rPr>
              <a:t> обучающихся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11) обязательность общего образования; </a:t>
            </a:r>
            <a:r>
              <a:rPr lang="ru-RU" b="1" dirty="0">
                <a:solidFill>
                  <a:srgbClr val="002060"/>
                </a:solidFill>
              </a:rPr>
              <a:t>обеспечение права на образование</a:t>
            </a:r>
            <a:r>
              <a:rPr lang="ru-RU" dirty="0">
                <a:solidFill>
                  <a:srgbClr val="002060"/>
                </a:solidFill>
              </a:rPr>
              <a:t> на протяжении всей жизни </a:t>
            </a:r>
            <a:r>
              <a:rPr lang="ru-RU" b="1" dirty="0">
                <a:solidFill>
                  <a:srgbClr val="002060"/>
                </a:solidFill>
              </a:rPr>
              <a:t>в соответствии с</a:t>
            </a:r>
            <a:r>
              <a:rPr lang="ru-RU" dirty="0">
                <a:solidFill>
                  <a:srgbClr val="002060"/>
                </a:solidFill>
              </a:rPr>
              <a:t> образовательными и профессиональными </a:t>
            </a:r>
            <a:r>
              <a:rPr lang="ru-RU" b="1" dirty="0">
                <a:solidFill>
                  <a:srgbClr val="002060"/>
                </a:solidFill>
              </a:rPr>
              <a:t>потребностями</a:t>
            </a:r>
            <a:r>
              <a:rPr lang="ru-RU" dirty="0">
                <a:solidFill>
                  <a:srgbClr val="002060"/>
                </a:solidFill>
              </a:rPr>
              <a:t>; поддержка различных форм образования, обучения и самообразования, в том числе в семье, в процессе трудовой деятельности;</a:t>
            </a:r>
          </a:p>
        </p:txBody>
      </p:sp>
    </p:spTree>
    <p:extLst>
      <p:ext uri="{BB962C8B-B14F-4D97-AF65-F5344CB8AC3E}">
        <p14:creationId xmlns:p14="http://schemas.microsoft.com/office/powerpoint/2010/main" val="63941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школа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0"/>
          <a:stretch/>
        </p:blipFill>
        <p:spPr bwMode="auto">
          <a:xfrm>
            <a:off x="0" y="1484784"/>
            <a:ext cx="4994531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1772816"/>
            <a:ext cx="3528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Система воспитательной работы в 7В классе.</a:t>
            </a:r>
          </a:p>
          <a:p>
            <a:endParaRPr lang="ru-RU" dirty="0"/>
          </a:p>
          <a:p>
            <a:r>
              <a:rPr lang="ru-RU" dirty="0" smtClean="0"/>
              <a:t>Классный руководитель – Михайлова О.В.</a:t>
            </a:r>
          </a:p>
          <a:p>
            <a:endParaRPr lang="ru-RU" dirty="0"/>
          </a:p>
          <a:p>
            <a:r>
              <a:rPr lang="ru-RU" dirty="0" smtClean="0"/>
              <a:t>Рабочая тетрадь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08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775245"/>
            <a:ext cx="8568952" cy="4525963"/>
          </a:xfrm>
        </p:spPr>
        <p:txBody>
          <a:bodyPr>
            <a:noAutofit/>
          </a:bodyPr>
          <a:lstStyle/>
          <a:p>
            <a:pPr lvl="0" algn="just"/>
            <a:r>
              <a:rPr lang="ru-RU" sz="1800" dirty="0">
                <a:solidFill>
                  <a:srgbClr val="002060"/>
                </a:solidFill>
              </a:rPr>
              <a:t>Если у ребенка по результатам диагностики выявляется повышенный или высокий уровень интеллектуального развития, высокий уровень учебной мотивации, стойкие интересы к учебным предметам, среднее или хорошее физическое здоровье, высокий уровень умственной работоспособности, то его условно можно отнести  к вариативному образовательному маршруту </a:t>
            </a:r>
            <a:r>
              <a:rPr lang="ru-RU" sz="1800" b="1" i="1" dirty="0">
                <a:solidFill>
                  <a:srgbClr val="002060"/>
                </a:solidFill>
              </a:rPr>
              <a:t>для учащихся с опережающими темпами развития</a:t>
            </a:r>
            <a:r>
              <a:rPr lang="ru-RU" sz="1800" dirty="0">
                <a:solidFill>
                  <a:srgbClr val="002060"/>
                </a:solidFill>
              </a:rPr>
              <a:t>. 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</a:rPr>
              <a:t>Если у ребенка средний или низкий уровень интеллектуального развития, высокий уровень тревожности, низкий уровень адаптации и мотивации, нестойкие интересы, то этого ребенка можно условно отнести к вариативному образовательному маршруту </a:t>
            </a:r>
            <a:r>
              <a:rPr lang="ru-RU" sz="1800" b="1" i="1" dirty="0">
                <a:solidFill>
                  <a:srgbClr val="002060"/>
                </a:solidFill>
              </a:rPr>
              <a:t>для учащихся с низким уровнем учебной мотивации и трудностями в обучении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</a:rPr>
              <a:t>Если у ребенка низкий уровень физического здоровья, высокая тревожность, низкий уровень адаптации, высокая утомляемость, низкая умственная работоспособность, то такого ребенка условно относим к вариативному образовательному маршруту </a:t>
            </a:r>
            <a:r>
              <a:rPr lang="ru-RU" sz="1800" b="1" dirty="0">
                <a:solidFill>
                  <a:srgbClr val="002060"/>
                </a:solidFill>
              </a:rPr>
              <a:t>для учащихся с ослабленным здоровьем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pPr lvl="0" algn="just"/>
            <a:r>
              <a:rPr lang="ru-RU" sz="1800" dirty="0">
                <a:solidFill>
                  <a:srgbClr val="002060"/>
                </a:solidFill>
              </a:rPr>
              <a:t>Если у ребенка выявлен стойкий интерес к определенной деятельности или области знаний, наличие способностей к данной деятельности, высокая мотивация к данной деятельности, то этого ребенка условно относим к вариативному образовательному маршруту </a:t>
            </a:r>
            <a:r>
              <a:rPr lang="ru-RU" sz="1800" b="1" i="1" dirty="0">
                <a:solidFill>
                  <a:srgbClr val="002060"/>
                </a:solidFill>
              </a:rPr>
              <a:t>для учащихся со специальными способностями</a:t>
            </a:r>
            <a:r>
              <a:rPr lang="ru-RU" sz="1800" dirty="0">
                <a:solidFill>
                  <a:srgbClr val="002060"/>
                </a:solidFill>
              </a:rPr>
              <a:t>.</a:t>
            </a:r>
          </a:p>
          <a:p>
            <a:pPr algn="just"/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32"/>
            <a:ext cx="9144000" cy="432048"/>
          </a:xfrm>
          <a:prstGeom prst="rect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20688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76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i="1" dirty="0"/>
              <a:t>Система воспитательной работы 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5689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Воспитательная </a:t>
            </a:r>
            <a:r>
              <a:rPr lang="ru-RU" b="1" dirty="0"/>
              <a:t>работа в классе является составной частью образовательного процесса и направлена на: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формирование и поддержание устойчивой мотивации к обучению, положительного эмоционально-ценностного отношения к школе; 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dirty="0"/>
              <a:t>предоставление учащимся возможностей интеллектуальной, творческой, социальной самореализации личности;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48104"/>
            <a:ext cx="85689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/>
              <a:t>Поле возможностей учащихся школы достаточно обширно и включает в себя: </a:t>
            </a:r>
          </a:p>
          <a:p>
            <a:pPr lvl="0" algn="just"/>
            <a:r>
              <a:rPr lang="ru-RU" sz="1700" dirty="0"/>
              <a:t>программы дополнительного образования: кружки, студии, клубные объединения, среди которых: </a:t>
            </a:r>
          </a:p>
          <a:p>
            <a:pPr lvl="0" algn="just"/>
            <a:r>
              <a:rPr lang="ru-RU" sz="1700" dirty="0"/>
              <a:t>предметные (информатика, английский язык ) ;</a:t>
            </a:r>
          </a:p>
          <a:p>
            <a:pPr lvl="0" algn="just"/>
            <a:r>
              <a:rPr lang="ru-RU" sz="1700" dirty="0"/>
              <a:t>эстетические (хор, хореография и т.д.); </a:t>
            </a:r>
          </a:p>
          <a:p>
            <a:pPr lvl="0" algn="just"/>
            <a:r>
              <a:rPr lang="ru-RU" sz="1700" dirty="0"/>
              <a:t>декоративно-прикладного творчества (</a:t>
            </a:r>
            <a:r>
              <a:rPr lang="ru-RU" sz="1700" dirty="0" err="1"/>
              <a:t>бисероплетение</a:t>
            </a:r>
            <a:r>
              <a:rPr lang="ru-RU" sz="1700" dirty="0"/>
              <a:t>, вышивание и т.д.); </a:t>
            </a:r>
          </a:p>
          <a:p>
            <a:pPr lvl="0" algn="just"/>
            <a:r>
              <a:rPr lang="ru-RU" sz="1700" dirty="0"/>
              <a:t>оздоровительные (спортивные игры, ритмика и др.); </a:t>
            </a:r>
          </a:p>
          <a:p>
            <a:pPr lvl="0" algn="just"/>
            <a:r>
              <a:rPr lang="ru-RU" sz="1700" dirty="0"/>
              <a:t>игры-праздники и конкурсы, организуемые воспитательным центром школы;</a:t>
            </a:r>
          </a:p>
          <a:p>
            <a:pPr lvl="0" algn="just"/>
            <a:r>
              <a:rPr lang="ru-RU" sz="1700" dirty="0"/>
              <a:t>школьное научное общество и возможность участия в различных конкурсах и проектах: </a:t>
            </a:r>
          </a:p>
          <a:p>
            <a:pPr algn="just"/>
            <a:r>
              <a:rPr lang="ru-RU" sz="1700" dirty="0"/>
              <a:t>- интеллектуальные марафоны; фестиваль проектов;</a:t>
            </a:r>
          </a:p>
          <a:p>
            <a:pPr algn="just"/>
            <a:r>
              <a:rPr lang="ru-RU" sz="1700" dirty="0"/>
              <a:t>- конкурс-игра «Кенгуру», «Русский медвежонок» , «</a:t>
            </a:r>
            <a:r>
              <a:rPr lang="ru-RU" sz="1700" dirty="0" err="1"/>
              <a:t>Инфознайка</a:t>
            </a:r>
            <a:r>
              <a:rPr lang="ru-RU" sz="1700" dirty="0"/>
              <a:t>», «Золотое руно» и др.</a:t>
            </a:r>
          </a:p>
        </p:txBody>
      </p:sp>
    </p:spTree>
    <p:extLst>
      <p:ext uri="{BB962C8B-B14F-4D97-AF65-F5344CB8AC3E}">
        <p14:creationId xmlns:p14="http://schemas.microsoft.com/office/powerpoint/2010/main" val="22082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проектной деятельности в 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071670" y="3504428"/>
            <a:ext cx="500066" cy="42862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571736" y="2865476"/>
            <a:ext cx="1500198" cy="1571636"/>
          </a:xfrm>
          <a:prstGeom prst="ellipse">
            <a:avLst/>
          </a:prstGeom>
          <a:solidFill>
            <a:srgbClr val="93BFFF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rot="16578481">
            <a:off x="2754304" y="3000445"/>
            <a:ext cx="1140765" cy="1265969"/>
          </a:xfrm>
          <a:prstGeom prst="rect">
            <a:avLst/>
          </a:prstGeom>
          <a:noFill/>
        </p:spPr>
        <p:txBody>
          <a:bodyPr wrap="square" rtlCol="0">
            <a:prstTxWarp prst="textCircle">
              <a:avLst>
                <a:gd name="adj" fmla="val 13543649"/>
              </a:avLst>
            </a:prstTxWarp>
            <a:spAutoFit/>
          </a:bodyPr>
          <a:lstStyle/>
          <a:p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Координационный   совет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14876" y="1526940"/>
            <a:ext cx="857256" cy="528643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Представление   проектов  в социуме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Штриховая стрелка вправо 19"/>
          <p:cNvSpPr/>
          <p:nvPr/>
        </p:nvSpPr>
        <p:spPr>
          <a:xfrm>
            <a:off x="4143372" y="3432420"/>
            <a:ext cx="500066" cy="42862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500166" y="1597808"/>
            <a:ext cx="571504" cy="514356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b="1" spc="-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Публичное обсуждение идей в  </a:t>
            </a:r>
            <a:r>
              <a:rPr lang="ru-RU" sz="2400" b="1" spc="-1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Штриховая стрелка вправо 23"/>
          <p:cNvSpPr/>
          <p:nvPr/>
        </p:nvSpPr>
        <p:spPr>
          <a:xfrm>
            <a:off x="5643570" y="3432420"/>
            <a:ext cx="500066" cy="428628"/>
          </a:xfrm>
          <a:prstGeom prst="striped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олнце 24"/>
          <p:cNvSpPr/>
          <p:nvPr/>
        </p:nvSpPr>
        <p:spPr>
          <a:xfrm>
            <a:off x="6715140" y="1916832"/>
            <a:ext cx="2428860" cy="3296978"/>
          </a:xfrm>
          <a:prstGeom prst="sun">
            <a:avLst>
              <a:gd name="adj" fmla="val 210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над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проек-тами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медиацентр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Выноска со стрелкой вниз 26"/>
          <p:cNvSpPr/>
          <p:nvPr/>
        </p:nvSpPr>
        <p:spPr>
          <a:xfrm rot="16200000">
            <a:off x="2571736" y="4429131"/>
            <a:ext cx="1714511" cy="2000264"/>
          </a:xfrm>
          <a:prstGeom prst="downArrowCallout">
            <a:avLst>
              <a:gd name="adj1" fmla="val 25000"/>
              <a:gd name="adj2" fmla="val 26026"/>
              <a:gd name="adj3" fmla="val 10268"/>
              <a:gd name="adj4" fmla="val 77424"/>
            </a:avLst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11F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Учащиеся с </a:t>
            </a:r>
            <a:r>
              <a:rPr lang="ru-RU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ограничен-ными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возможностями здоровья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объединение 27"/>
          <p:cNvSpPr/>
          <p:nvPr/>
        </p:nvSpPr>
        <p:spPr>
          <a:xfrm rot="16200000">
            <a:off x="-571536" y="3516968"/>
            <a:ext cx="3571900" cy="428628"/>
          </a:xfrm>
          <a:prstGeom prst="flowChartMerg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43636" y="1653880"/>
            <a:ext cx="571504" cy="50154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 проектных  групп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71472" y="1590422"/>
            <a:ext cx="428628" cy="4214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  центр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000892" y="5357826"/>
            <a:ext cx="1928826" cy="1285884"/>
          </a:xfrm>
          <a:prstGeom prst="upArrow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11FF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Традиционные проекты </a:t>
            </a:r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71406" y="1590422"/>
            <a:ext cx="428628" cy="421484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Педагогическое проектирование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71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Учебный процесс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Расписание </a:t>
            </a:r>
            <a:r>
              <a:rPr lang="ru-RU" dirty="0">
                <a:solidFill>
                  <a:srgbClr val="002060"/>
                </a:solidFill>
              </a:rPr>
              <a:t>занятий составляется на основе предложений учащихся по организации их учебной и </a:t>
            </a:r>
            <a:r>
              <a:rPr lang="ru-RU" dirty="0" err="1">
                <a:solidFill>
                  <a:srgbClr val="002060"/>
                </a:solidFill>
              </a:rPr>
              <a:t>внеучебной</a:t>
            </a:r>
            <a:r>
              <a:rPr lang="ru-RU" dirty="0">
                <a:solidFill>
                  <a:srgbClr val="002060"/>
                </a:solidFill>
              </a:rPr>
              <a:t> познавательной деятельности с учетом условий школы и кадрового обеспечения. Для проведения индивидуально-групповых занятий, элективных и профильных курсов, курсов по выбору, внеклассных учебно-познавательных мероприятий формируются группы из классов одной параллели или группы по интересам из разных классов.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Участие обучающихся во внеклассных учебно-познавательных мероприятиях фиксируется организаторами данных занятий, итоги подводятся и оцениваются по мере достижения учащимися определенных успехов, которые составляют их портфолио.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Решающие составляющие учебного процесса – самостоятельная деятельность и самоконтроль, выстроенные и реализуемые учеником. 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76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3. Среднее общее образование направлено на дальнейшее становление и формирование личности  </a:t>
            </a:r>
            <a:r>
              <a:rPr lang="ru-RU" dirty="0" smtClean="0">
                <a:solidFill>
                  <a:srgbClr val="002060"/>
                </a:solidFill>
              </a:rPr>
              <a:t>обучающегося, </a:t>
            </a:r>
            <a:r>
              <a:rPr lang="ru-RU" dirty="0">
                <a:solidFill>
                  <a:srgbClr val="002060"/>
                </a:solidFill>
              </a:rPr>
              <a:t>развитие интереса к познанию и творческих способностей  </a:t>
            </a:r>
            <a:r>
              <a:rPr lang="ru-RU" dirty="0" smtClean="0">
                <a:solidFill>
                  <a:srgbClr val="002060"/>
                </a:solidFill>
              </a:rPr>
              <a:t>обучающегося, </a:t>
            </a:r>
            <a:r>
              <a:rPr lang="ru-RU" dirty="0">
                <a:solidFill>
                  <a:srgbClr val="002060"/>
                </a:solidFill>
              </a:rPr>
              <a:t>формирование навыков самостоятельной  учебной  деятельности на основе </a:t>
            </a:r>
            <a:r>
              <a:rPr lang="ru-RU" u="sng" dirty="0">
                <a:solidFill>
                  <a:srgbClr val="002060"/>
                </a:solidFill>
              </a:rPr>
              <a:t>индивидуализации и профессиональной ориентации </a:t>
            </a:r>
            <a:r>
              <a:rPr lang="ru-RU" dirty="0">
                <a:solidFill>
                  <a:srgbClr val="002060"/>
                </a:solidFill>
              </a:rPr>
              <a:t>содержания среднего общего образования, подготовку  обучающегося  к жизни в обществе, самостоятельному жизненному  </a:t>
            </a:r>
            <a:r>
              <a:rPr lang="ru-RU" dirty="0" smtClean="0">
                <a:solidFill>
                  <a:srgbClr val="002060"/>
                </a:solidFill>
              </a:rPr>
              <a:t>выбору, </a:t>
            </a:r>
            <a:r>
              <a:rPr lang="ru-RU" dirty="0">
                <a:solidFill>
                  <a:srgbClr val="002060"/>
                </a:solidFill>
              </a:rPr>
              <a:t>продолжению образования и началу профессиональной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algn="r"/>
            <a:r>
              <a:rPr lang="ru-RU" dirty="0">
                <a:solidFill>
                  <a:srgbClr val="002060"/>
                </a:solidFill>
              </a:rPr>
              <a:t>Закон об образовании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53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Старшая школа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50" r="51906"/>
          <a:stretch/>
        </p:blipFill>
        <p:spPr bwMode="auto">
          <a:xfrm>
            <a:off x="2886213" y="1556792"/>
            <a:ext cx="6150283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19" y="1700808"/>
            <a:ext cx="2634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Индивидуальная образовательная траектория </a:t>
            </a:r>
            <a:r>
              <a:rPr lang="ru-RU" dirty="0" smtClean="0">
                <a:solidFill>
                  <a:srgbClr val="002060"/>
                </a:solidFill>
              </a:rPr>
              <a:t>учащегося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8В класса </a:t>
            </a:r>
            <a:r>
              <a:rPr lang="ru-RU" b="1" dirty="0" err="1" smtClean="0">
                <a:solidFill>
                  <a:srgbClr val="002060"/>
                </a:solidFill>
              </a:rPr>
              <a:t>Инхеева</a:t>
            </a:r>
            <a:r>
              <a:rPr lang="ru-RU" b="1" dirty="0" smtClean="0">
                <a:solidFill>
                  <a:srgbClr val="002060"/>
                </a:solidFill>
              </a:rPr>
              <a:t> Артема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Куратор –</a:t>
            </a:r>
          </a:p>
          <a:p>
            <a:r>
              <a:rPr lang="ru-RU" dirty="0" err="1">
                <a:solidFill>
                  <a:srgbClr val="002060"/>
                </a:solidFill>
              </a:rPr>
              <a:t>Артамощенко</a:t>
            </a:r>
            <a:r>
              <a:rPr lang="ru-RU" dirty="0">
                <a:solidFill>
                  <a:srgbClr val="002060"/>
                </a:solidFill>
              </a:rPr>
              <a:t> Л.В.,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Иванюта</a:t>
            </a:r>
            <a:r>
              <a:rPr lang="ru-RU" dirty="0" smtClean="0">
                <a:solidFill>
                  <a:srgbClr val="002060"/>
                </a:solidFill>
              </a:rPr>
              <a:t> Е.Н.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err="1" smtClean="0">
                <a:solidFill>
                  <a:srgbClr val="002060"/>
                </a:solidFill>
              </a:rPr>
              <a:t>Тьюторы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–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Михайлова </a:t>
            </a:r>
            <a:r>
              <a:rPr lang="ru-RU" dirty="0" smtClean="0">
                <a:solidFill>
                  <a:srgbClr val="002060"/>
                </a:solidFill>
              </a:rPr>
              <a:t>О.В</a:t>
            </a:r>
            <a:r>
              <a:rPr lang="ru-RU" dirty="0" smtClean="0">
                <a:solidFill>
                  <a:srgbClr val="002060"/>
                </a:solidFill>
              </a:rPr>
              <a:t>., </a:t>
            </a:r>
            <a:r>
              <a:rPr lang="ru-RU" dirty="0" err="1">
                <a:solidFill>
                  <a:srgbClr val="002060"/>
                </a:solidFill>
              </a:rPr>
              <a:t>Мярикянов</a:t>
            </a:r>
            <a:r>
              <a:rPr lang="ru-RU" dirty="0">
                <a:solidFill>
                  <a:srgbClr val="002060"/>
                </a:solidFill>
              </a:rPr>
              <a:t> Э.Т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64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ИОТ </a:t>
            </a:r>
            <a:r>
              <a:rPr lang="ru-RU" dirty="0" err="1" smtClean="0"/>
              <a:t>Инхеева</a:t>
            </a:r>
            <a:r>
              <a:rPr lang="ru-RU" dirty="0" smtClean="0"/>
              <a:t> А.</a:t>
            </a:r>
            <a:endParaRPr lang="ru-RU" dirty="0"/>
          </a:p>
        </p:txBody>
      </p:sp>
      <p:pic>
        <p:nvPicPr>
          <p:cNvPr id="4" name="theImg" descr="@@3935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714" y="1801019"/>
            <a:ext cx="6174630" cy="4868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MCj0396700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58" y="4509120"/>
            <a:ext cx="1162345" cy="1192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MCj0397528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1519" y="188640"/>
            <a:ext cx="1081743" cy="1087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Cj0397464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2359" y="1636748"/>
            <a:ext cx="1022018" cy="135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Cj0396744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819725" y="3051862"/>
            <a:ext cx="1067010" cy="131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3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469" y="260648"/>
            <a:ext cx="820891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Педагог-куратор </a:t>
            </a:r>
            <a:r>
              <a:rPr lang="ru-RU" sz="2400" b="1" dirty="0">
                <a:solidFill>
                  <a:srgbClr val="002060"/>
                </a:solidFill>
              </a:rPr>
              <a:t>осуществляет педагогическое сопровождение обучающихся, анализирует познавательные интересы, намерения, потребности, личные устремления каждого. К</a:t>
            </a:r>
            <a:r>
              <a:rPr lang="ru-RU" sz="2400" b="1" dirty="0" smtClean="0">
                <a:solidFill>
                  <a:srgbClr val="002060"/>
                </a:solidFill>
              </a:rPr>
              <a:t>онструирует </a:t>
            </a:r>
            <a:r>
              <a:rPr lang="ru-RU" sz="2400" b="1" dirty="0">
                <a:solidFill>
                  <a:srgbClr val="002060"/>
                </a:solidFill>
              </a:rPr>
              <a:t>личную и групповую поддержку, продумывает способы мотивации и варианты фиксации достижений, разрабатывает направления проектной деятельности.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Задачи педагога-куратора: </a:t>
            </a:r>
            <a:endParaRPr lang="ru-RU" sz="2400" b="1" dirty="0">
              <a:solidFill>
                <a:srgbClr val="C0000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помощь обучающимся в получении максимальной отдачи от учебы;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отслеживание хода учебы </a:t>
            </a:r>
            <a:r>
              <a:rPr lang="ru-RU" sz="2400" b="1" dirty="0" smtClean="0">
                <a:solidFill>
                  <a:srgbClr val="002060"/>
                </a:solidFill>
              </a:rPr>
              <a:t>учащегося; </a:t>
            </a:r>
            <a:endParaRPr lang="ru-RU" sz="2400" b="1" dirty="0">
              <a:solidFill>
                <a:srgbClr val="002060"/>
              </a:solidFill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</a:rPr>
              <a:t>организация обратной связи по выполненным заданиям; </a:t>
            </a:r>
          </a:p>
          <a:p>
            <a:pPr algn="just"/>
            <a:r>
              <a:rPr lang="ru-RU" sz="2400" b="1" dirty="0" smtClean="0">
                <a:solidFill>
                  <a:srgbClr val="002060"/>
                </a:solidFill>
              </a:rPr>
              <a:t>предоставление </a:t>
            </a:r>
            <a:r>
              <a:rPr lang="ru-RU" sz="2400" b="1" dirty="0">
                <a:solidFill>
                  <a:srgbClr val="002060"/>
                </a:solidFill>
              </a:rPr>
              <a:t>возможности связываться с ним при необходимости посредством личного контакта, электронной почты и компьютерных конференций. </a:t>
            </a:r>
          </a:p>
          <a:p>
            <a:pPr algn="just"/>
            <a:r>
              <a:rPr lang="ru-RU" sz="2400" b="1" dirty="0" smtClean="0">
                <a:solidFill>
                  <a:srgbClr val="C00000"/>
                </a:solidFill>
              </a:rPr>
              <a:t>Главная </a:t>
            </a:r>
            <a:r>
              <a:rPr lang="ru-RU" sz="2400" b="1" dirty="0">
                <a:solidFill>
                  <a:srgbClr val="C00000"/>
                </a:solidFill>
              </a:rPr>
              <a:t>цель </a:t>
            </a:r>
            <a:r>
              <a:rPr lang="ru-RU" sz="2400" b="1" dirty="0" smtClean="0">
                <a:solidFill>
                  <a:srgbClr val="002060"/>
                </a:solidFill>
              </a:rPr>
              <a:t>педагога-куратора в </a:t>
            </a:r>
            <a:r>
              <a:rPr lang="ru-RU" sz="2400" b="1" dirty="0">
                <a:solidFill>
                  <a:srgbClr val="002060"/>
                </a:solidFill>
              </a:rPr>
              <a:t>рамках данной модели обучения – </a:t>
            </a:r>
            <a:r>
              <a:rPr lang="ru-RU" sz="2400" b="1" dirty="0" smtClean="0">
                <a:solidFill>
                  <a:srgbClr val="002060"/>
                </a:solidFill>
              </a:rPr>
              <a:t>НАУЧИТЬ УЧИТЬСЯ.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2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3952" y="116632"/>
            <a:ext cx="776648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Алгоритм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проектирования индивидуальных образовательных траекторий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учащихся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503243"/>
              </p:ext>
            </p:extLst>
          </p:nvPr>
        </p:nvGraphicFramePr>
        <p:xfrm>
          <a:off x="395536" y="1052736"/>
          <a:ext cx="8424936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2528"/>
                <a:gridCol w="36724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Преподаватель:	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Обучающиеся: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1)  разбивает курс на обязательные и вариативные модули;</a:t>
                      </a:r>
                    </a:p>
                    <a:p>
                      <a:r>
                        <a:rPr lang="ru-RU" sz="2000" dirty="0" smtClean="0"/>
                        <a:t>2)  разрабатывает обязательные и вариативные модули: цель, содержание, методы и технологии, формы, средства и контроль изучения для каждого модуля;</a:t>
                      </a:r>
                    </a:p>
                    <a:p>
                      <a:pPr marL="0" indent="0">
                        <a:buNone/>
                      </a:pPr>
                      <a:r>
                        <a:rPr lang="ru-RU" sz="2000" dirty="0" smtClean="0"/>
                        <a:t>3) координирует изучение вариативных модулей и осуществляет коррекцию продвижения обучающихся по индивидуальной образовательной траектории;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4) поддерживает интерес к учебе на протяжении всего процесса изучения предмета; </a:t>
                      </a:r>
                    </a:p>
                    <a:p>
                      <a:r>
                        <a:rPr lang="ru-RU" sz="2000" dirty="0" smtClean="0"/>
                        <a:t>5)  формирует </a:t>
                      </a:r>
                      <a:r>
                        <a:rPr lang="ru-RU" sz="2000" dirty="0" err="1" smtClean="0"/>
                        <a:t>деятельностное</a:t>
                      </a:r>
                      <a:r>
                        <a:rPr lang="ru-RU" sz="2000" dirty="0" smtClean="0"/>
                        <a:t> портфолио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1)  изучают обязательные модули и готовятся к выбору интересующих разделов по курсу для дальнейшего изучения;</a:t>
                      </a:r>
                    </a:p>
                    <a:p>
                      <a:r>
                        <a:rPr lang="ru-RU" sz="2000" dirty="0" smtClean="0"/>
                        <a:t>2)  делают выбор вариативных модулей и определяют способы организации их изучения с помощью преподавателей, родителей, психологов и др.;</a:t>
                      </a:r>
                    </a:p>
                    <a:p>
                      <a:r>
                        <a:rPr lang="ru-RU" sz="2000" dirty="0" smtClean="0"/>
                        <a:t>3)  формируют </a:t>
                      </a:r>
                      <a:r>
                        <a:rPr lang="ru-RU" sz="2000" dirty="0" err="1" smtClean="0"/>
                        <a:t>деятельностное</a:t>
                      </a:r>
                      <a:r>
                        <a:rPr lang="ru-RU" sz="2000" dirty="0" smtClean="0"/>
                        <a:t> портфолио</a:t>
                      </a:r>
                    </a:p>
                    <a:p>
                      <a:r>
                        <a:rPr lang="ru-RU" sz="2000" dirty="0" smtClean="0"/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02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об образовании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4. Каждый по своему усмотрению и в своих интересах осуществляет принадлежащие ему </a:t>
            </a:r>
            <a:r>
              <a:rPr lang="ru-RU" b="1" dirty="0">
                <a:solidFill>
                  <a:srgbClr val="002060"/>
                </a:solidFill>
              </a:rPr>
              <a:t>права на получение образования различного уровня</a:t>
            </a:r>
            <a:r>
              <a:rPr lang="ru-RU" dirty="0">
                <a:solidFill>
                  <a:srgbClr val="002060"/>
                </a:solidFill>
              </a:rPr>
              <a:t> и свободен в распоряжении </a:t>
            </a:r>
            <a:r>
              <a:rPr lang="ru-RU" dirty="0" smtClean="0">
                <a:solidFill>
                  <a:srgbClr val="002060"/>
                </a:solidFill>
              </a:rPr>
              <a:t>ими.</a:t>
            </a:r>
          </a:p>
          <a:p>
            <a:pPr algn="just"/>
            <a:r>
              <a:rPr lang="ru-RU" dirty="0">
                <a:solidFill>
                  <a:srgbClr val="002060"/>
                </a:solidFill>
              </a:rPr>
              <a:t>6. Государство создает лицам с ограниченными возможностями здоровья условия для получения ими образования, коррекции нарушений развития и социальной адаптации на основе специальных педагогических подходов. Образовательные организации при обучении лиц с ограниченными возможностями здоровья, в том числе инвалидов, обязаны обеспечить необходимые условия для организации коррекционной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420241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763386"/>
              </p:ext>
            </p:extLst>
          </p:nvPr>
        </p:nvGraphicFramePr>
        <p:xfrm>
          <a:off x="179512" y="116632"/>
          <a:ext cx="8856984" cy="646215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3600400"/>
                <a:gridCol w="5256584"/>
              </a:tblGrid>
              <a:tr h="281319"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ФОРМА РАЗВИТИЯ ОДАРЕННОСТИ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РАБОТЫ С ОДАРЕННЫМИ ДЕТЬМИ</a:t>
                      </a:r>
                      <a:endParaRPr lang="ru-RU" sz="2000" dirty="0"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/>
                </a:tc>
              </a:tr>
              <a:tr h="1958161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Базовая подготовка учащихся, обеспечивающая развитие творческого потенциала детей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Индивидуализация и дифференциация обучения.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Групповая и самостоятельная формы работы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Проблемное обучение</a:t>
                      </a: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ТРИЗ </a:t>
                      </a:r>
                      <a:endParaRPr lang="ru-RU" sz="2000" dirty="0" smtClean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Введение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проектную деятельность 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19495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Поддержка и развитие выявленных интересов, склонностей, способностей (внешкольное и дополнительное образование)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Творческие конкурсы, фестивали,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олимпиады   </a:t>
                      </a: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(очные и заочные);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проектов на детских научно-практических конференциях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Предметные недели</a:t>
                      </a:r>
                    </a:p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Творческие мастерские в летнем лагере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</a:t>
                      </a:r>
                    </a:p>
                  </a:txBody>
                  <a:tcPr marL="60502" marR="60502" marT="0" marB="0"/>
                </a:tc>
              </a:tr>
              <a:tr h="281319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Самообразование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в библиотеке</a:t>
                      </a:r>
                      <a:endParaRPr lang="ru-RU" sz="20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044886">
                <a:tc>
                  <a:txBody>
                    <a:bodyPr/>
                    <a:lstStyle/>
                    <a:p>
                      <a:pPr marL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Целенаправленная подготовка к самореализации в различных конкурсах  (</a:t>
                      </a:r>
                      <a:r>
                        <a:rPr lang="ru-RU" sz="2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тьюторы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/>
                </a:tc>
                <a:tc>
                  <a:txBody>
                    <a:bodyPr/>
                    <a:lstStyle/>
                    <a:p>
                      <a:pPr marL="0" lvl="0" indent="-34290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Times New Roman"/>
                        <a:buChar char="•"/>
                        <a:tabLst>
                          <a:tab pos="457200" algn="l"/>
                        </a:tabLst>
                      </a:pPr>
                      <a:r>
                        <a:rPr lang="ru-RU" sz="2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Индивидуальная подготовка к очным и заочным </a:t>
                      </a:r>
                      <a:r>
                        <a:rPr lang="ru-RU" sz="2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олимпиадам</a:t>
                      </a: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502" marR="6050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078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Oval 2"/>
          <p:cNvSpPr>
            <a:spLocks noChangeArrowheads="1"/>
          </p:cNvSpPr>
          <p:nvPr/>
        </p:nvSpPr>
        <p:spPr bwMode="auto">
          <a:xfrm>
            <a:off x="685800" y="4267200"/>
            <a:ext cx="8153400" cy="1905000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kumimoji="0"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Индивидуальные</a:t>
            </a:r>
          </a:p>
          <a:p>
            <a:pPr algn="ctr">
              <a:defRPr/>
            </a:pPr>
            <a:r>
              <a:rPr kumimoji="0"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образовательные</a:t>
            </a:r>
          </a:p>
          <a:p>
            <a:pPr algn="ctr">
              <a:defRPr/>
            </a:pPr>
            <a:r>
              <a:rPr kumimoji="0" lang="ru-RU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маршруты</a:t>
            </a:r>
          </a:p>
        </p:txBody>
      </p:sp>
      <p:sp>
        <p:nvSpPr>
          <p:cNvPr id="62468" name="Oval 4"/>
          <p:cNvSpPr>
            <a:spLocks noChangeArrowheads="1"/>
          </p:cNvSpPr>
          <p:nvPr/>
        </p:nvSpPr>
        <p:spPr bwMode="auto">
          <a:xfrm>
            <a:off x="457200" y="1600200"/>
            <a:ext cx="2667000" cy="26670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69" name="Oval 5"/>
          <p:cNvSpPr>
            <a:spLocks noChangeArrowheads="1"/>
          </p:cNvSpPr>
          <p:nvPr/>
        </p:nvSpPr>
        <p:spPr bwMode="auto">
          <a:xfrm>
            <a:off x="3352800" y="1447800"/>
            <a:ext cx="2743200" cy="27432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ru-RU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62470" name="Oval 6"/>
          <p:cNvSpPr>
            <a:spLocks noChangeArrowheads="1"/>
          </p:cNvSpPr>
          <p:nvPr/>
        </p:nvSpPr>
        <p:spPr bwMode="auto">
          <a:xfrm>
            <a:off x="6248400" y="1600200"/>
            <a:ext cx="2590800" cy="2667000"/>
          </a:xfrm>
          <a:prstGeom prst="ellipse">
            <a:avLst/>
          </a:prstGeom>
          <a:gradFill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ru-RU" b="1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47110" name="WordArt 7"/>
          <p:cNvSpPr>
            <a:spLocks noChangeArrowheads="1" noChangeShapeType="1" noTextEdit="1"/>
          </p:cNvSpPr>
          <p:nvPr/>
        </p:nvSpPr>
        <p:spPr bwMode="auto">
          <a:xfrm rot="542904">
            <a:off x="3733800" y="1447800"/>
            <a:ext cx="1533525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социальные </a:t>
            </a:r>
          </a:p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Arial"/>
                <a:cs typeface="Arial"/>
              </a:rPr>
              <a:t>практики</a:t>
            </a:r>
          </a:p>
        </p:txBody>
      </p:sp>
      <p:sp>
        <p:nvSpPr>
          <p:cNvPr id="47111" name="WordArt 9"/>
          <p:cNvSpPr>
            <a:spLocks noChangeArrowheads="1" noChangeShapeType="1" noTextEdit="1"/>
          </p:cNvSpPr>
          <p:nvPr/>
        </p:nvSpPr>
        <p:spPr bwMode="auto">
          <a:xfrm>
            <a:off x="6553200" y="2362200"/>
            <a:ext cx="1990725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дополнительное</a:t>
            </a:r>
          </a:p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образование</a:t>
            </a:r>
          </a:p>
        </p:txBody>
      </p:sp>
      <p:sp>
        <p:nvSpPr>
          <p:cNvPr id="62474" name="Rectangle 10"/>
          <p:cNvSpPr>
            <a:spLocks noChangeArrowheads="1"/>
          </p:cNvSpPr>
          <p:nvPr/>
        </p:nvSpPr>
        <p:spPr bwMode="auto">
          <a:xfrm>
            <a:off x="6781800" y="3429000"/>
            <a:ext cx="5600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Сетевые </a:t>
            </a:r>
          </a:p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технологии</a:t>
            </a:r>
          </a:p>
        </p:txBody>
      </p:sp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3657600" y="2743200"/>
            <a:ext cx="45624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Проектирование</a:t>
            </a:r>
          </a:p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собственной</a:t>
            </a:r>
          </a:p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деятельности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6781800" y="1905000"/>
            <a:ext cx="52149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Интернет-</a:t>
            </a:r>
          </a:p>
          <a:p>
            <a:pPr>
              <a:defRPr/>
            </a:pPr>
            <a:r>
              <a:rPr kumimoji="0" lang="ru-RU" b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ресурсы</a:t>
            </a:r>
          </a:p>
        </p:txBody>
      </p:sp>
      <p:sp>
        <p:nvSpPr>
          <p:cNvPr id="47115" name="WordArt 14"/>
          <p:cNvSpPr>
            <a:spLocks noChangeArrowheads="1" noChangeShapeType="1" noTextEdit="1"/>
          </p:cNvSpPr>
          <p:nvPr/>
        </p:nvSpPr>
        <p:spPr bwMode="auto">
          <a:xfrm rot="737915">
            <a:off x="1143000" y="2590800"/>
            <a:ext cx="1657350" cy="1371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модели </a:t>
            </a:r>
          </a:p>
          <a:p>
            <a:pPr algn="ctr"/>
            <a:r>
              <a:rPr lang="ru-RU" sz="2000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деятельности</a:t>
            </a:r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609600" y="2057400"/>
            <a:ext cx="53514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0"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Самообразование.</a:t>
            </a:r>
          </a:p>
          <a:p>
            <a:pPr>
              <a:defRPr/>
            </a:pPr>
            <a:r>
              <a:rPr kumimoji="0" lang="ru-RU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Доучивание</a:t>
            </a:r>
            <a:r>
              <a:rPr kumimoji="0"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.</a:t>
            </a:r>
          </a:p>
          <a:p>
            <a:pPr>
              <a:defRPr/>
            </a:pPr>
            <a:r>
              <a:rPr kumimoji="0"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Переучивание.</a:t>
            </a:r>
          </a:p>
        </p:txBody>
      </p:sp>
      <p:sp>
        <p:nvSpPr>
          <p:cNvPr id="47117" name="Line 17"/>
          <p:cNvSpPr>
            <a:spLocks noChangeShapeType="1"/>
          </p:cNvSpPr>
          <p:nvPr/>
        </p:nvSpPr>
        <p:spPr bwMode="auto">
          <a:xfrm>
            <a:off x="3352800" y="12192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8" name="Line 18"/>
          <p:cNvSpPr>
            <a:spLocks noChangeShapeType="1"/>
          </p:cNvSpPr>
          <p:nvPr/>
        </p:nvSpPr>
        <p:spPr bwMode="auto">
          <a:xfrm>
            <a:off x="3048000" y="1066800"/>
            <a:ext cx="7620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19" name="Line 19"/>
          <p:cNvSpPr>
            <a:spLocks noChangeShapeType="1"/>
          </p:cNvSpPr>
          <p:nvPr/>
        </p:nvSpPr>
        <p:spPr bwMode="auto">
          <a:xfrm flipH="1">
            <a:off x="2514600" y="1066800"/>
            <a:ext cx="533400" cy="533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0" name="Line 20"/>
          <p:cNvSpPr>
            <a:spLocks noChangeShapeType="1"/>
          </p:cNvSpPr>
          <p:nvPr/>
        </p:nvSpPr>
        <p:spPr bwMode="auto">
          <a:xfrm>
            <a:off x="6400800" y="1143000"/>
            <a:ext cx="6096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1" name="Line 21"/>
          <p:cNvSpPr>
            <a:spLocks noChangeShapeType="1"/>
          </p:cNvSpPr>
          <p:nvPr/>
        </p:nvSpPr>
        <p:spPr bwMode="auto">
          <a:xfrm flipH="1">
            <a:off x="5638800" y="1143000"/>
            <a:ext cx="762000" cy="6858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2" name="Line 22"/>
          <p:cNvSpPr>
            <a:spLocks noChangeShapeType="1"/>
          </p:cNvSpPr>
          <p:nvPr/>
        </p:nvSpPr>
        <p:spPr bwMode="auto">
          <a:xfrm>
            <a:off x="2895600" y="27432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3" name="Line 23"/>
          <p:cNvSpPr>
            <a:spLocks noChangeShapeType="1"/>
          </p:cNvSpPr>
          <p:nvPr/>
        </p:nvSpPr>
        <p:spPr bwMode="auto">
          <a:xfrm>
            <a:off x="5791200" y="2819400"/>
            <a:ext cx="6858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4" name="Line 24"/>
          <p:cNvSpPr>
            <a:spLocks noChangeShapeType="1"/>
          </p:cNvSpPr>
          <p:nvPr/>
        </p:nvSpPr>
        <p:spPr bwMode="auto">
          <a:xfrm flipH="1">
            <a:off x="381000" y="685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5" name="Line 25"/>
          <p:cNvSpPr>
            <a:spLocks noChangeShapeType="1"/>
          </p:cNvSpPr>
          <p:nvPr/>
        </p:nvSpPr>
        <p:spPr bwMode="auto">
          <a:xfrm>
            <a:off x="381000" y="685800"/>
            <a:ext cx="0" cy="39624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6" name="Line 26"/>
          <p:cNvSpPr>
            <a:spLocks noChangeShapeType="1"/>
          </p:cNvSpPr>
          <p:nvPr/>
        </p:nvSpPr>
        <p:spPr bwMode="auto">
          <a:xfrm>
            <a:off x="381000" y="4648200"/>
            <a:ext cx="2667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7" name="Line 27"/>
          <p:cNvSpPr>
            <a:spLocks noChangeShapeType="1"/>
          </p:cNvSpPr>
          <p:nvPr/>
        </p:nvSpPr>
        <p:spPr bwMode="auto">
          <a:xfrm flipV="1">
            <a:off x="8915400" y="685800"/>
            <a:ext cx="0" cy="4038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28" name="Line 28"/>
          <p:cNvSpPr>
            <a:spLocks noChangeShapeType="1"/>
          </p:cNvSpPr>
          <p:nvPr/>
        </p:nvSpPr>
        <p:spPr bwMode="auto">
          <a:xfrm flipH="1">
            <a:off x="7391400" y="685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29" name="Line 29"/>
          <p:cNvSpPr>
            <a:spLocks noChangeShapeType="1"/>
          </p:cNvSpPr>
          <p:nvPr/>
        </p:nvSpPr>
        <p:spPr bwMode="auto">
          <a:xfrm>
            <a:off x="6400800" y="4724400"/>
            <a:ext cx="25146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oval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94" name="AutoShape 30"/>
          <p:cNvSpPr>
            <a:spLocks noChangeArrowheads="1"/>
          </p:cNvSpPr>
          <p:nvPr/>
        </p:nvSpPr>
        <p:spPr bwMode="auto">
          <a:xfrm>
            <a:off x="1981200" y="228600"/>
            <a:ext cx="5334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 w="76200" cmpd="tri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FF3300"/>
                </a:solidFill>
              </a:rPr>
              <a:t>Куратор -коммуникатор</a:t>
            </a:r>
            <a:endParaRPr lang="ru-RU" sz="28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9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147248" cy="4525963"/>
          </a:xfrm>
        </p:spPr>
        <p:txBody>
          <a:bodyPr>
            <a:normAutofit/>
          </a:bodyPr>
          <a:lstStyle/>
          <a:p>
            <a:pPr algn="just"/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Желаем Вам увидеть 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ребенке индивидуальность, признать </a:t>
            </a:r>
            <a:r>
              <a:rPr lang="ru-RU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самоценность</a:t>
            </a:r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его личности, право на самостоятельный выбор своего пути развития, признать диалог единственно возможной формой построения отношений «педагог–воспитанник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3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1763713" y="857232"/>
            <a:ext cx="6048375" cy="284323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Спасибо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за </a:t>
            </a:r>
          </a:p>
          <a:p>
            <a:pPr algn="ctr"/>
            <a:r>
              <a:rPr lang="ru-RU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Monotype Corsiva"/>
              </a:rPr>
              <a:t>внимание!</a:t>
            </a:r>
            <a:endParaRPr lang="ru-RU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Monotype Corsiva"/>
            </a:endParaRPr>
          </a:p>
        </p:txBody>
      </p:sp>
      <p:pic>
        <p:nvPicPr>
          <p:cNvPr id="7172" name="Picture 4" descr="BALLOON3"/>
          <p:cNvPicPr>
            <a:picLocks noChangeAspect="1" noChangeArrowheads="1"/>
          </p:cNvPicPr>
          <p:nvPr/>
        </p:nvPicPr>
        <p:blipFill>
          <a:blip r:embed="rId2"/>
          <a:srcRect l="2242"/>
          <a:stretch>
            <a:fillRect/>
          </a:stretch>
        </p:blipFill>
        <p:spPr bwMode="auto">
          <a:xfrm>
            <a:off x="1071538" y="4052909"/>
            <a:ext cx="1609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1380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Статья 34. Основные права и меры социальной поддержки обучающихся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52596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</a:rPr>
              <a:t>1. Обучающимся предоставляются права на: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1</a:t>
            </a:r>
            <a:r>
              <a:rPr lang="ru-RU" sz="2000" dirty="0">
                <a:solidFill>
                  <a:srgbClr val="002060"/>
                </a:solidFill>
              </a:rPr>
              <a:t>) получение образования по основной образовательной программе в соответствии </a:t>
            </a:r>
            <a:r>
              <a:rPr lang="ru-RU" sz="2000" dirty="0" smtClean="0">
                <a:solidFill>
                  <a:srgbClr val="002060"/>
                </a:solidFill>
              </a:rPr>
              <a:t>с ФГОС, </a:t>
            </a:r>
            <a:r>
              <a:rPr lang="ru-RU" sz="2000" dirty="0">
                <a:solidFill>
                  <a:srgbClr val="002060"/>
                </a:solidFill>
              </a:rPr>
              <a:t>федеральными государственными требованиями и образовательными стандартами и требованиями, устанавливаемыми университетами, и (или) по дополнительной образовательной программе, программе профессионального обучения;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2</a:t>
            </a:r>
            <a:r>
              <a:rPr lang="ru-RU" sz="2000" dirty="0">
                <a:solidFill>
                  <a:srgbClr val="002060"/>
                </a:solidFill>
              </a:rPr>
              <a:t>) выбор организации, осуществляющей образовательную деятельность, формы обучения после получения основного общего образования;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3</a:t>
            </a:r>
            <a:r>
              <a:rPr lang="ru-RU" sz="2000" dirty="0">
                <a:solidFill>
                  <a:srgbClr val="002060"/>
                </a:solidFill>
              </a:rPr>
              <a:t>) </a:t>
            </a:r>
            <a:r>
              <a:rPr lang="ru-RU" sz="2000" b="1" dirty="0">
                <a:solidFill>
                  <a:srgbClr val="002060"/>
                </a:solidFill>
              </a:rPr>
              <a:t>обучение по индивидуальному учебному плану, в том числе на ускоренный курс обучения, в пределах осваиваемой образовательной программы;</a:t>
            </a: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4</a:t>
            </a:r>
            <a:r>
              <a:rPr lang="ru-RU" sz="2000" dirty="0">
                <a:solidFill>
                  <a:srgbClr val="002060"/>
                </a:solidFill>
              </a:rPr>
              <a:t>) предоставление условий для обучения с учетом особенностей их </a:t>
            </a:r>
            <a:r>
              <a:rPr lang="ru-RU" sz="2000" dirty="0" smtClean="0">
                <a:solidFill>
                  <a:srgbClr val="002060"/>
                </a:solidFill>
              </a:rPr>
              <a:t>психофизического </a:t>
            </a:r>
            <a:r>
              <a:rPr lang="ru-RU" sz="2000" dirty="0">
                <a:solidFill>
                  <a:srgbClr val="002060"/>
                </a:solidFill>
              </a:rPr>
              <a:t>развития и состояния здоровья</a:t>
            </a:r>
            <a:r>
              <a:rPr lang="ru-RU" sz="2000" dirty="0" smtClean="0">
                <a:solidFill>
                  <a:srgbClr val="002060"/>
                </a:solidFill>
              </a:rPr>
              <a:t>;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</a:rPr>
              <a:t>22) </a:t>
            </a:r>
            <a:r>
              <a:rPr lang="ru-RU" sz="2000" b="1" dirty="0">
                <a:solidFill>
                  <a:srgbClr val="002060"/>
                </a:solidFill>
              </a:rPr>
              <a:t>развитие своих творческих способностей и интересов</a:t>
            </a:r>
            <a:r>
              <a:rPr lang="ru-RU" sz="2000" dirty="0">
                <a:solidFill>
                  <a:srgbClr val="00206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9701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Статья 65. Сетевые формы реализации и освоения образовательных программ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600200"/>
            <a:ext cx="8964488" cy="4525963"/>
          </a:xfrm>
        </p:spPr>
        <p:txBody>
          <a:bodyPr>
            <a:noAutofit/>
          </a:bodyPr>
          <a:lstStyle/>
          <a:p>
            <a:pPr algn="just"/>
            <a:r>
              <a:rPr lang="ru-RU" sz="1900" dirty="0">
                <a:solidFill>
                  <a:srgbClr val="002060"/>
                </a:solidFill>
              </a:rPr>
              <a:t>1. Сетевые формы реализации образовательных программ применяются в целях повышения качества образования, расширения доступа обучающихся к современным образовательных технологиям и средствам обучения, предоставления обучающимся </a:t>
            </a:r>
            <a:r>
              <a:rPr lang="ru-RU" sz="1900" b="1" dirty="0">
                <a:solidFill>
                  <a:srgbClr val="002060"/>
                </a:solidFill>
              </a:rPr>
              <a:t>возможности выбора различных профилей подготовки и специализаций, углубленного изучения </a:t>
            </a:r>
            <a:r>
              <a:rPr lang="ru-RU" sz="1900" dirty="0">
                <a:solidFill>
                  <a:srgbClr val="002060"/>
                </a:solidFill>
              </a:rPr>
              <a:t>учебных курсов, предметов, дисциплин (модулей), более эффективного использования имеющихся образовательных ресурсов</a:t>
            </a:r>
            <a:r>
              <a:rPr lang="ru-RU" sz="1900" dirty="0" smtClean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sz="1900" dirty="0" smtClean="0">
                <a:solidFill>
                  <a:srgbClr val="002060"/>
                </a:solidFill>
              </a:rPr>
              <a:t>2. </a:t>
            </a:r>
            <a:r>
              <a:rPr lang="ru-RU" sz="1900" dirty="0">
                <a:solidFill>
                  <a:srgbClr val="002060"/>
                </a:solidFill>
              </a:rPr>
              <a:t>Образовательные программы могут реализовываться организацией, осуществляющей образовательную деятельность, как самостоятельно, так и совместно с иными организациями, осуществляющими образовательную деятельность, посредством организации сетевого </a:t>
            </a:r>
            <a:r>
              <a:rPr lang="ru-RU" sz="1900" dirty="0" smtClean="0">
                <a:solidFill>
                  <a:srgbClr val="002060"/>
                </a:solidFill>
              </a:rPr>
              <a:t>взаимодействия. </a:t>
            </a:r>
            <a:r>
              <a:rPr lang="ru-RU" sz="1900" b="1" dirty="0">
                <a:solidFill>
                  <a:srgbClr val="002060"/>
                </a:solidFill>
              </a:rPr>
              <a:t>В сетевых формах реализации образовательных программ могут также участвовать организации науки, культуры, спорта и иные организации,</a:t>
            </a:r>
            <a:r>
              <a:rPr lang="ru-RU" sz="1900" dirty="0">
                <a:solidFill>
                  <a:srgbClr val="002060"/>
                </a:solidFill>
              </a:rPr>
              <a:t> обладающие ресурсами, необходимыми для осуществления обучения, учебных и производственных практик и иных видов учебной деятельности, предусмотренных соответствующей образовательной программой.</a:t>
            </a:r>
          </a:p>
        </p:txBody>
      </p:sp>
    </p:spTree>
    <p:extLst>
      <p:ext uri="{BB962C8B-B14F-4D97-AF65-F5344CB8AC3E}">
        <p14:creationId xmlns:p14="http://schemas.microsoft.com/office/powerpoint/2010/main" val="321204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3. Допускаются следующие сетевые формы реализации образовательных программ: 1) совместная деятельность организаций, осуществляющих образовательную деятельность, направленная на обеспечение возможности освоения обучающимся образовательной программы с использованием ресурсов нескольких организаций, осуществляющих образовательную деятельность, а также при необходимости ресурсов организаций науки, культуры и спорта и иных организаций; 2) зачет организацией, осуществляющей образовательную деятельность, реализующей основную образовательную программу, результатов освоения обучающимся в </a:t>
            </a:r>
            <a:r>
              <a:rPr lang="ru-RU" b="1" dirty="0">
                <a:solidFill>
                  <a:srgbClr val="002060"/>
                </a:solidFill>
              </a:rPr>
              <a:t>рамках индивидуального учебного плана </a:t>
            </a:r>
            <a:r>
              <a:rPr lang="ru-RU" dirty="0">
                <a:solidFill>
                  <a:srgbClr val="002060"/>
                </a:solidFill>
              </a:rPr>
              <a:t>программ учебных курсов, предметов, дисциплин, модулей, практик, </a:t>
            </a:r>
            <a:r>
              <a:rPr lang="ru-RU" b="1" dirty="0">
                <a:solidFill>
                  <a:srgbClr val="002060"/>
                </a:solidFill>
              </a:rPr>
              <a:t>дополнительных образовательных программ в других организациях, осуществляющих образовательную деятельность, участвующих в сетевом взаимодействии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Статья 65. Сетевые формы реализации и освоения образовательных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11449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Статья 98. Особенности реализации основных общеобразовательных программ общего образования, интегрированных с дополнительными предпрофессиональными программами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b="1" dirty="0">
                <a:solidFill>
                  <a:srgbClr val="002060"/>
                </a:solidFill>
              </a:rPr>
              <a:t>Основные общеобразовательные программы общего образования могут быть интегрированы с дополнительными предпрофессиональными программами </a:t>
            </a:r>
            <a:r>
              <a:rPr lang="ru-RU" dirty="0">
                <a:solidFill>
                  <a:srgbClr val="002060"/>
                </a:solidFill>
              </a:rPr>
              <a:t>в целях получения обучающимися начальных знаний и навыков о профессии и подготовки обучающихся к продолжению образования по соответствующему направлению подготовки. Допускается интеграция основных общеобразовательных программ общего образования с дополнительными предпрофессиональными программами </a:t>
            </a:r>
            <a:r>
              <a:rPr lang="ru-RU" u="sng" dirty="0">
                <a:solidFill>
                  <a:srgbClr val="002060"/>
                </a:solidFill>
              </a:rPr>
              <a:t>в области физической культуры и спорта,</a:t>
            </a:r>
            <a:r>
              <a:rPr lang="ru-RU" dirty="0">
                <a:solidFill>
                  <a:srgbClr val="002060"/>
                </a:solidFill>
              </a:rPr>
              <a:t> а также с дополнительными предпрофессиональными программами, имеющими целью подготовку несовершеннолетних граждан в области обороны и безопасности государства, обеспечения законности и правопорядка.</a:t>
            </a:r>
          </a:p>
        </p:txBody>
      </p:sp>
    </p:spTree>
    <p:extLst>
      <p:ext uri="{BB962C8B-B14F-4D97-AF65-F5344CB8AC3E}">
        <p14:creationId xmlns:p14="http://schemas.microsoft.com/office/powerpoint/2010/main" val="3413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Другая 7">
      <a:dk1>
        <a:sysClr val="windowText" lastClr="000000"/>
      </a:dk1>
      <a:lt1>
        <a:sysClr val="window" lastClr="FFFFFF"/>
      </a:lt1>
      <a:dk2>
        <a:srgbClr val="FFC000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5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1617</TotalTime>
  <Words>3890</Words>
  <Application>Microsoft Office PowerPoint</Application>
  <PresentationFormat>Экран (4:3)</PresentationFormat>
  <Paragraphs>477</Paragraphs>
  <Slides>53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53</vt:i4>
      </vt:variant>
    </vt:vector>
  </HeadingPairs>
  <TitlesOfParts>
    <vt:vector size="55" baseType="lpstr">
      <vt:lpstr>Decatur</vt:lpstr>
      <vt:lpstr>Тема5</vt:lpstr>
      <vt:lpstr>УНИКУМ</vt:lpstr>
      <vt:lpstr>УНИКУМ</vt:lpstr>
      <vt:lpstr>Закон об образовании</vt:lpstr>
      <vt:lpstr>основными принципами правового регулирования отношений в сфере образования признаются: </vt:lpstr>
      <vt:lpstr>Закон об образовании</vt:lpstr>
      <vt:lpstr>Статья 34. Основные права и меры социальной поддержки обучающихся</vt:lpstr>
      <vt:lpstr>Статья 65. Сетевые формы реализации и освоения образовательных программ</vt:lpstr>
      <vt:lpstr>Статья 65. Сетевые формы реализации и освоения образовательных программ</vt:lpstr>
      <vt:lpstr>Статья 98. Особенности реализации основных общеобразовательных программ общего образования, интегрированных с дополнительными предпрофессиональными программами</vt:lpstr>
      <vt:lpstr>Обоснование проекта</vt:lpstr>
      <vt:lpstr>Теоретическое обоснование проекта</vt:lpstr>
      <vt:lpstr>ИОП</vt:lpstr>
      <vt:lpstr>ИУП</vt:lpstr>
      <vt:lpstr>Типы ИОМ</vt:lpstr>
      <vt:lpstr>ИОМ</vt:lpstr>
      <vt:lpstr>Цель - </vt:lpstr>
      <vt:lpstr>Гипотеза:</vt:lpstr>
      <vt:lpstr>Задачи</vt:lpstr>
      <vt:lpstr>SWOT-анализы</vt:lpstr>
      <vt:lpstr>Презентация PowerPoint</vt:lpstr>
      <vt:lpstr>SWOT-анализы</vt:lpstr>
      <vt:lpstr>Ожидаемые результаты</vt:lpstr>
      <vt:lpstr>Ожидаемые результаты</vt:lpstr>
      <vt:lpstr>Критерии оценивания результатов реализации проекта</vt:lpstr>
      <vt:lpstr>Этапы</vt:lpstr>
      <vt:lpstr>Тест Равена</vt:lpstr>
      <vt:lpstr>Опросник Кетлера</vt:lpstr>
      <vt:lpstr>Технологии </vt:lpstr>
      <vt:lpstr>Технологии </vt:lpstr>
      <vt:lpstr>Начальная школа</vt:lpstr>
      <vt:lpstr>Начальная школа</vt:lpstr>
      <vt:lpstr>Начальная школа</vt:lpstr>
      <vt:lpstr>Презентация PowerPoint</vt:lpstr>
      <vt:lpstr>Презентация PowerPoint</vt:lpstr>
      <vt:lpstr>Начальная школа</vt:lpstr>
      <vt:lpstr>Начальная школа</vt:lpstr>
      <vt:lpstr>Начальная школа</vt:lpstr>
      <vt:lpstr>Мероприятия, запланированные на 2012 – 2013 учебный год в первом классе:</vt:lpstr>
      <vt:lpstr>Основная школа</vt:lpstr>
      <vt:lpstr>Основная школа</vt:lpstr>
      <vt:lpstr>Презентация PowerPoint</vt:lpstr>
      <vt:lpstr>Система воспитательной работы </vt:lpstr>
      <vt:lpstr>Организация проектной деятельности в класса</vt:lpstr>
      <vt:lpstr>Учебный процесс</vt:lpstr>
      <vt:lpstr>Старшая школа</vt:lpstr>
      <vt:lpstr>Старшая школа</vt:lpstr>
      <vt:lpstr>ИОТ Инхеева 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УНИКУМ</dc:title>
  <dc:creator>Пользователь</dc:creator>
  <cp:lastModifiedBy>Пользователь</cp:lastModifiedBy>
  <cp:revision>52</cp:revision>
  <cp:lastPrinted>2013-01-26T02:19:49Z</cp:lastPrinted>
  <dcterms:created xsi:type="dcterms:W3CDTF">2013-01-23T03:10:49Z</dcterms:created>
  <dcterms:modified xsi:type="dcterms:W3CDTF">2013-01-26T02:31:09Z</dcterms:modified>
</cp:coreProperties>
</file>