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715F-2A9A-49A4-923F-119A5D87F2B8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6443-034A-4A22-A195-F34E555F44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715F-2A9A-49A4-923F-119A5D87F2B8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6443-034A-4A22-A195-F34E555F44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715F-2A9A-49A4-923F-119A5D87F2B8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6443-034A-4A22-A195-F34E555F44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715F-2A9A-49A4-923F-119A5D87F2B8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6443-034A-4A22-A195-F34E555F44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715F-2A9A-49A4-923F-119A5D87F2B8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6443-034A-4A22-A195-F34E555F44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715F-2A9A-49A4-923F-119A5D87F2B8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6443-034A-4A22-A195-F34E555F44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715F-2A9A-49A4-923F-119A5D87F2B8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6443-034A-4A22-A195-F34E555F44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715F-2A9A-49A4-923F-119A5D87F2B8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6443-034A-4A22-A195-F34E555F44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715F-2A9A-49A4-923F-119A5D87F2B8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6443-034A-4A22-A195-F34E555F44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715F-2A9A-49A4-923F-119A5D87F2B8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6443-034A-4A22-A195-F34E555F44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715F-2A9A-49A4-923F-119A5D87F2B8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6443-034A-4A22-A195-F34E555F44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5715F-2A9A-49A4-923F-119A5D87F2B8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16443-034A-4A22-A195-F34E555F44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9"/>
            <a:ext cx="7772400" cy="9286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Проект </a:t>
            </a:r>
            <a:r>
              <a:rPr lang="ru-RU" b="1" dirty="0" smtClean="0">
                <a:solidFill>
                  <a:srgbClr val="FFFF00"/>
                </a:solidFill>
              </a:rPr>
              <a:t>                                      «Защита </a:t>
            </a:r>
            <a:r>
              <a:rPr lang="ru-RU" b="1" dirty="0" err="1" smtClean="0">
                <a:solidFill>
                  <a:srgbClr val="FFFF00"/>
                </a:solidFill>
              </a:rPr>
              <a:t>детей-защита</a:t>
            </a:r>
            <a:r>
              <a:rPr lang="ru-RU" b="1" dirty="0" smtClean="0">
                <a:solidFill>
                  <a:srgbClr val="FFFF00"/>
                </a:solidFill>
              </a:rPr>
              <a:t> будущего»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428736"/>
            <a:ext cx="8215370" cy="5072098"/>
          </a:xfrm>
        </p:spPr>
        <p:txBody>
          <a:bodyPr>
            <a:normAutofit/>
          </a:bodyPr>
          <a:lstStyle/>
          <a:p>
            <a:pPr algn="r"/>
            <a:r>
              <a:rPr lang="ru-RU" b="1" dirty="0">
                <a:solidFill>
                  <a:schemeClr val="bg1"/>
                </a:solidFill>
              </a:rPr>
              <a:t>Обоснование проекта</a:t>
            </a:r>
            <a:endParaRPr lang="ru-RU" dirty="0">
              <a:solidFill>
                <a:schemeClr val="bg1"/>
              </a:solidFill>
            </a:endParaRPr>
          </a:p>
          <a:p>
            <a:pPr algn="l"/>
            <a:r>
              <a:rPr lang="ru-RU" dirty="0" smtClean="0">
                <a:solidFill>
                  <a:srgbClr val="FFFF00"/>
                </a:solidFill>
              </a:rPr>
              <a:t>Безопасность </a:t>
            </a:r>
            <a:r>
              <a:rPr lang="ru-RU" dirty="0" smtClean="0">
                <a:solidFill>
                  <a:srgbClr val="FFFF00"/>
                </a:solidFill>
              </a:rPr>
              <a:t>– главное составляющее образовательного процесса</a:t>
            </a:r>
            <a:endParaRPr lang="ru-RU" dirty="0">
              <a:solidFill>
                <a:srgbClr val="FFFF00"/>
              </a:solidFill>
            </a:endParaRPr>
          </a:p>
          <a:p>
            <a:pPr algn="r"/>
            <a:r>
              <a:rPr lang="ru-RU" b="1" dirty="0">
                <a:solidFill>
                  <a:schemeClr val="bg1"/>
                </a:solidFill>
              </a:rPr>
              <a:t>Цель проекта</a:t>
            </a:r>
            <a:endParaRPr lang="ru-RU" dirty="0">
              <a:solidFill>
                <a:schemeClr val="bg1"/>
              </a:solidFill>
            </a:endParaRPr>
          </a:p>
          <a:p>
            <a:pPr algn="just"/>
            <a:r>
              <a:rPr lang="ru-RU" dirty="0">
                <a:solidFill>
                  <a:srgbClr val="FFFF00"/>
                </a:solidFill>
              </a:rPr>
              <a:t>Создание условий для фактической защиты прав детей на жизнь и здоровье через адаптацию, развитие и совершенствование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Конечный результат</a:t>
            </a:r>
            <a:endParaRPr lang="ru-RU" dirty="0">
              <a:solidFill>
                <a:schemeClr val="bg1"/>
              </a:solidFill>
            </a:endParaRPr>
          </a:p>
          <a:p>
            <a:pPr algn="just"/>
            <a:r>
              <a:rPr lang="ru-RU" dirty="0">
                <a:solidFill>
                  <a:srgbClr val="FFFF00"/>
                </a:solidFill>
              </a:rPr>
              <a:t>Осознание ценности </a:t>
            </a:r>
            <a:r>
              <a:rPr lang="ru-RU" dirty="0" smtClean="0">
                <a:solidFill>
                  <a:srgbClr val="FFFF00"/>
                </a:solidFill>
              </a:rPr>
              <a:t>жизни в твоих руках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Внешние партнеры: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00174"/>
            <a:ext cx="8229600" cy="4525963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Сотрудники ГИБДД</a:t>
            </a:r>
          </a:p>
          <a:p>
            <a:r>
              <a:rPr lang="ru-RU" b="1" dirty="0">
                <a:solidFill>
                  <a:schemeClr val="bg1"/>
                </a:solidFill>
              </a:rPr>
              <a:t>Инспектора по делам несовершеннолетних</a:t>
            </a:r>
          </a:p>
          <a:p>
            <a:r>
              <a:rPr lang="ru-RU" b="1" dirty="0">
                <a:solidFill>
                  <a:schemeClr val="bg1"/>
                </a:solidFill>
              </a:rPr>
              <a:t>Сотрудники МЧС</a:t>
            </a:r>
          </a:p>
          <a:p>
            <a:r>
              <a:rPr lang="ru-RU" b="1" dirty="0">
                <a:solidFill>
                  <a:schemeClr val="bg1"/>
                </a:solidFill>
              </a:rPr>
              <a:t>Приглашенные специалисты </a:t>
            </a:r>
          </a:p>
          <a:p>
            <a:r>
              <a:rPr lang="ru-RU" b="1" dirty="0">
                <a:solidFill>
                  <a:schemeClr val="bg1"/>
                </a:solidFill>
              </a:rPr>
              <a:t>Родители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Факторы , обуславливающие актуальность проблемы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Нестабильность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в разных сферах человеческой жизнедеятельности, смена общественно-экономического уклада;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Катастрофы и стихийные бедствия</a:t>
            </a:r>
            <a:r>
              <a:rPr lang="ru-RU" b="1" i="1" dirty="0">
                <a:solidFill>
                  <a:srgbClr val="FF0000"/>
                </a:solidFill>
              </a:rPr>
              <a:t>;</a:t>
            </a:r>
            <a:endParaRPr lang="ru-RU" b="1" dirty="0" smtClean="0"/>
          </a:p>
          <a:p>
            <a:r>
              <a:rPr lang="ru-RU" dirty="0" smtClean="0"/>
              <a:t>Высокий </a:t>
            </a:r>
            <a:r>
              <a:rPr lang="ru-RU" b="1" i="1" dirty="0" smtClean="0">
                <a:solidFill>
                  <a:srgbClr val="FF0000"/>
                </a:solidFill>
              </a:rPr>
              <a:t>риск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экстремальных ситуаций в жизни каждого человека, увеличение количества террористических актов;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СМИ, которые активно выступают как канал  передачи</a:t>
            </a:r>
            <a:r>
              <a:rPr lang="ru-RU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негативной информации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FF00"/>
                </a:solidFill>
              </a:rPr>
              <a:t>Направления: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428736"/>
            <a:ext cx="7858148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b="1" dirty="0" smtClean="0">
                <a:solidFill>
                  <a:schemeClr val="bg1"/>
                </a:solidFill>
              </a:rPr>
              <a:t>Дорожная безопасность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chemeClr val="bg1"/>
                </a:solidFill>
              </a:rPr>
              <a:t>Противопожарная безопасность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chemeClr val="bg1"/>
                </a:solidFill>
              </a:rPr>
              <a:t>Психологическая безопасность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chemeClr val="bg1"/>
                </a:solidFill>
              </a:rPr>
              <a:t>Антитеррористическая безопасность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chemeClr val="bg1"/>
                </a:solidFill>
              </a:rPr>
              <a:t>Информационная безопасность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chemeClr val="bg1"/>
                </a:solidFill>
              </a:rPr>
              <a:t>Безопасность в семье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Дорожная безопасность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143668"/>
          </a:xfrm>
        </p:spPr>
        <p:txBody>
          <a:bodyPr>
            <a:normAutofit fontScale="85000" lnSpcReduction="10000"/>
          </a:bodyPr>
          <a:lstStyle/>
          <a:p>
            <a:r>
              <a:rPr lang="ru-RU" sz="2000" b="1" dirty="0">
                <a:solidFill>
                  <a:srgbClr val="663300"/>
                </a:solidFill>
              </a:rPr>
              <a:t>Создание Дорожного Совета по осуществлению проекта</a:t>
            </a:r>
          </a:p>
          <a:p>
            <a:r>
              <a:rPr lang="ru-RU" sz="2000" b="1" dirty="0">
                <a:solidFill>
                  <a:srgbClr val="663300"/>
                </a:solidFill>
              </a:rPr>
              <a:t>Разработка и утверждение плана работы над проектом</a:t>
            </a:r>
          </a:p>
          <a:p>
            <a:r>
              <a:rPr lang="ru-RU" sz="2000" b="1" dirty="0">
                <a:solidFill>
                  <a:srgbClr val="663300"/>
                </a:solidFill>
              </a:rPr>
              <a:t>Формирование советов дел</a:t>
            </a:r>
          </a:p>
          <a:p>
            <a:r>
              <a:rPr lang="ru-RU" sz="2000" b="1" dirty="0">
                <a:solidFill>
                  <a:srgbClr val="663300"/>
                </a:solidFill>
              </a:rPr>
              <a:t>Разработка сценариев дел</a:t>
            </a:r>
          </a:p>
          <a:p>
            <a:r>
              <a:rPr lang="ru-RU" sz="2000" b="1" dirty="0">
                <a:solidFill>
                  <a:srgbClr val="663300"/>
                </a:solidFill>
              </a:rPr>
              <a:t>Изготовление и расклейка плакатов</a:t>
            </a:r>
          </a:p>
          <a:p>
            <a:r>
              <a:rPr lang="ru-RU" sz="2000" b="1" dirty="0">
                <a:solidFill>
                  <a:srgbClr val="663300"/>
                </a:solidFill>
              </a:rPr>
              <a:t>Подборка компьютерных игр по ПДД</a:t>
            </a:r>
          </a:p>
          <a:p>
            <a:r>
              <a:rPr lang="ru-RU" sz="2000" b="1" dirty="0">
                <a:solidFill>
                  <a:srgbClr val="663300"/>
                </a:solidFill>
              </a:rPr>
              <a:t>Проведение акции «Велосипед и я - друзья»</a:t>
            </a:r>
          </a:p>
          <a:p>
            <a:r>
              <a:rPr lang="ru-RU" sz="2000" b="1" dirty="0">
                <a:solidFill>
                  <a:srgbClr val="663300"/>
                </a:solidFill>
              </a:rPr>
              <a:t>Проведение тематического школьного </a:t>
            </a:r>
            <a:r>
              <a:rPr lang="ru-RU" sz="2000" b="1" dirty="0" err="1">
                <a:solidFill>
                  <a:srgbClr val="663300"/>
                </a:solidFill>
              </a:rPr>
              <a:t>турслета</a:t>
            </a:r>
            <a:r>
              <a:rPr lang="ru-RU" sz="2000" b="1" dirty="0">
                <a:solidFill>
                  <a:srgbClr val="663300"/>
                </a:solidFill>
              </a:rPr>
              <a:t> «Эх, дороги…» (включение в программу соревнований по ПДД)</a:t>
            </a:r>
          </a:p>
          <a:p>
            <a:r>
              <a:rPr lang="ru-RU" sz="2000" b="1" dirty="0">
                <a:solidFill>
                  <a:srgbClr val="663300"/>
                </a:solidFill>
              </a:rPr>
              <a:t>Проведение тематических дней во время работы летнего оздоровительного лагеря</a:t>
            </a:r>
          </a:p>
          <a:p>
            <a:r>
              <a:rPr lang="ru-RU" sz="2000" b="1" dirty="0">
                <a:solidFill>
                  <a:srgbClr val="663300"/>
                </a:solidFill>
              </a:rPr>
              <a:t>Спектакль с заданиями по правилам дорожного движения «В поисках огоньков»</a:t>
            </a:r>
          </a:p>
          <a:p>
            <a:r>
              <a:rPr lang="ru-RU" sz="2000" b="1" dirty="0">
                <a:solidFill>
                  <a:srgbClr val="663300"/>
                </a:solidFill>
              </a:rPr>
              <a:t>Подготовка и проведение конкурсов, викторин, обучение правилам дорожного движения в игровых модельных ситуациях.</a:t>
            </a:r>
          </a:p>
          <a:p>
            <a:r>
              <a:rPr lang="ru-RU" sz="2000" b="1" dirty="0">
                <a:solidFill>
                  <a:srgbClr val="663300"/>
                </a:solidFill>
              </a:rPr>
              <a:t>Разработка учебных пособий и раздаточных материалов для проведения занятий по изучению ПДД и тестированию.</a:t>
            </a:r>
          </a:p>
          <a:p>
            <a:r>
              <a:rPr lang="ru-RU" sz="2000" b="1" dirty="0">
                <a:solidFill>
                  <a:srgbClr val="663300"/>
                </a:solidFill>
              </a:rPr>
              <a:t>Приобретение наглядных пособий по ПДД</a:t>
            </a:r>
          </a:p>
          <a:p>
            <a:r>
              <a:rPr lang="ru-RU" sz="2000" b="1" dirty="0">
                <a:solidFill>
                  <a:srgbClr val="663300"/>
                </a:solidFill>
              </a:rPr>
              <a:t>Проведение тестирования по темам ПДД</a:t>
            </a:r>
          </a:p>
          <a:p>
            <a:r>
              <a:rPr lang="ru-RU" sz="2000" b="1" dirty="0">
                <a:solidFill>
                  <a:srgbClr val="663300"/>
                </a:solidFill>
              </a:rPr>
              <a:t>Встречи с инспектором, закрепленным за школой</a:t>
            </a:r>
          </a:p>
          <a:p>
            <a:r>
              <a:rPr lang="ru-RU" sz="2000" b="1" dirty="0">
                <a:solidFill>
                  <a:srgbClr val="663300"/>
                </a:solidFill>
              </a:rPr>
              <a:t>Создание фотовыставки, слайд-шоу о реализации проекта</a:t>
            </a:r>
          </a:p>
          <a:p>
            <a:r>
              <a:rPr lang="ru-RU" sz="2000" b="1" dirty="0">
                <a:solidFill>
                  <a:srgbClr val="663300"/>
                </a:solidFill>
              </a:rPr>
              <a:t>Проведение праздника «Весёлые старты» с этапами по ПДД</a:t>
            </a:r>
          </a:p>
          <a:p>
            <a:r>
              <a:rPr lang="ru-RU" sz="2000" b="1" dirty="0">
                <a:solidFill>
                  <a:srgbClr val="663300"/>
                </a:solidFill>
              </a:rPr>
              <a:t>Коллективный анализ проведенных дел, анкетирование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Противопожарная безопасно</a:t>
            </a:r>
            <a:r>
              <a:rPr lang="ru-RU" dirty="0" smtClean="0"/>
              <a:t>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46"/>
            <a:ext cx="9144000" cy="5929354"/>
          </a:xfrm>
        </p:spPr>
        <p:txBody>
          <a:bodyPr>
            <a:normAutofit fontScale="85000" lnSpcReduction="10000"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Приобретение и поддержание в состоянии постоянной готовности первичных средств пожаротушения (пожарные щиты, огнетушители, пожарные водоемы и т. д.)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Проверить наличие инструкций по правилам пожарной безопасности и планов эвакуации по этажам и кабинетам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Обновить информацию, размещаемую на стенде школы «противопожарный уголок».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Проводить с обучающимися тематические занятия по Правилам пожарной безопасности в соответствии с программой обучения.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Провести практическое занятие с персоналом и учащимися школы по отработке плана эвакуации в случае возникновения пожара.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«День пожарной безопасности»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Конкурс рисунков «Я и пожарная безопасность» 1-7 классы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Беседы с первоклассниками «Огонь – друг и враг человека»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Беседа «Правила пожарной безопасности в быту» (среднее звено)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Беседа «Противопожарная безопасность в быту и природе» (старшее звено)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Викторина «Добро и зло Прометея»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Классные часы с использованием видеофильмов по пожарной безопасности. 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Экскурсии в пожарную часть г. Якутска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Встреча с сотрудниками ПЧ «Пожарным можешь ты не быть…»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Игра – соревнование «Как вести себя при сигнале «Внимание всем!»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Игра – конкурс «Запомнить нужно твёрдо нам: пожар не возникает сам»</a:t>
            </a:r>
          </a:p>
          <a:p>
            <a:pPr>
              <a:buNone/>
            </a:pPr>
            <a:endParaRPr lang="ru-RU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Психологическая безопаснос</a:t>
            </a:r>
            <a:r>
              <a:rPr lang="ru-RU" dirty="0" smtClean="0"/>
              <a:t>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429684" cy="4525963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>
                <a:solidFill>
                  <a:srgbClr val="C00000"/>
                </a:solidFill>
              </a:rPr>
              <a:t>Помощь в адаптации первоклассников </a:t>
            </a:r>
          </a:p>
          <a:p>
            <a:r>
              <a:rPr lang="ru-RU" sz="8000" b="1" dirty="0">
                <a:solidFill>
                  <a:srgbClr val="C00000"/>
                </a:solidFill>
              </a:rPr>
              <a:t>Адаптация пятиклассников </a:t>
            </a:r>
          </a:p>
          <a:p>
            <a:r>
              <a:rPr lang="ru-RU" sz="8000" b="1" dirty="0">
                <a:solidFill>
                  <a:srgbClr val="C00000"/>
                </a:solidFill>
              </a:rPr>
              <a:t>Диагностика по методике Е.И.Рогова «Оценка социального психологического климата в коллективе по полярным профилям»</a:t>
            </a:r>
          </a:p>
          <a:p>
            <a:r>
              <a:rPr lang="ru-RU" sz="8000" b="1" dirty="0">
                <a:solidFill>
                  <a:srgbClr val="C00000"/>
                </a:solidFill>
              </a:rPr>
              <a:t>Диагностика по методике </a:t>
            </a:r>
            <a:r>
              <a:rPr lang="ru-RU" sz="8000" b="1" dirty="0" err="1">
                <a:solidFill>
                  <a:srgbClr val="C00000"/>
                </a:solidFill>
              </a:rPr>
              <a:t>В.Г.Лукьянчук</a:t>
            </a:r>
            <a:r>
              <a:rPr lang="ru-RU" sz="8000" b="1" dirty="0">
                <a:solidFill>
                  <a:srgbClr val="C00000"/>
                </a:solidFill>
              </a:rPr>
              <a:t> «Психологический портрет Учителя»</a:t>
            </a:r>
          </a:p>
          <a:p>
            <a:r>
              <a:rPr lang="ru-RU" sz="8000" b="1" dirty="0">
                <a:solidFill>
                  <a:srgbClr val="C00000"/>
                </a:solidFill>
              </a:rPr>
              <a:t>Анкетирование родителей с включенным открытым вопросом «Образовательная среда это…»</a:t>
            </a:r>
          </a:p>
          <a:p>
            <a:r>
              <a:rPr lang="ru-RU" sz="8000" b="1" dirty="0">
                <a:solidFill>
                  <a:srgbClr val="C00000"/>
                </a:solidFill>
              </a:rPr>
              <a:t>Тестирование учащихся «Психологическая среда школы» </a:t>
            </a:r>
          </a:p>
          <a:p>
            <a:r>
              <a:rPr lang="ru-RU" sz="8000" b="1" dirty="0">
                <a:solidFill>
                  <a:srgbClr val="C00000"/>
                </a:solidFill>
              </a:rPr>
              <a:t>Анкетирование обучающихся по выявлению психологического климата в классе</a:t>
            </a:r>
          </a:p>
          <a:p>
            <a:r>
              <a:rPr lang="ru-RU" sz="8000" b="1" dirty="0">
                <a:solidFill>
                  <a:srgbClr val="C00000"/>
                </a:solidFill>
              </a:rPr>
              <a:t>Психологическая помощь выпускникам школы при сдаче государственных экзаменов (тревожность, неуверенность,  самоуверенность, тренинги)</a:t>
            </a:r>
          </a:p>
          <a:p>
            <a:r>
              <a:rPr lang="ru-RU" sz="8000" b="1" dirty="0">
                <a:solidFill>
                  <a:srgbClr val="C00000"/>
                </a:solidFill>
              </a:rPr>
              <a:t>Беседы с детьми из неблагополучных семей</a:t>
            </a:r>
          </a:p>
          <a:p>
            <a:r>
              <a:rPr lang="ru-RU" sz="8000" b="1" dirty="0">
                <a:solidFill>
                  <a:srgbClr val="C00000"/>
                </a:solidFill>
              </a:rPr>
              <a:t>Беседы с детьми « группы риска»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Антитеррористическая безопасность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Визуальная проверка помещения на наличие подозрительных предметов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Осмотр здания, территории, спортивных площадок на предмет обнаружения подозрительных предметов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Проверка исправности работы системы оповещения, тревожной сигнализации, пожарной сигнализации и других инженерных систем жизнеобеспечения (</a:t>
            </a:r>
            <a:r>
              <a:rPr lang="ru-RU" sz="2000" b="1" dirty="0" err="1">
                <a:solidFill>
                  <a:srgbClr val="C00000"/>
                </a:solidFill>
              </a:rPr>
              <a:t>дымоудаления</a:t>
            </a:r>
            <a:r>
              <a:rPr lang="ru-RU" sz="2000" b="1" dirty="0">
                <a:solidFill>
                  <a:srgbClr val="C00000"/>
                </a:solidFill>
              </a:rPr>
              <a:t>, автоматического пожаротушения и т.п.)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Проверка целостности и работоспособности систем </a:t>
            </a:r>
            <a:r>
              <a:rPr lang="ru-RU" sz="2000" b="1" dirty="0" err="1">
                <a:solidFill>
                  <a:srgbClr val="C00000"/>
                </a:solidFill>
              </a:rPr>
              <a:t>водо</a:t>
            </a:r>
            <a:r>
              <a:rPr lang="ru-RU" sz="2000" b="1" dirty="0">
                <a:solidFill>
                  <a:srgbClr val="C00000"/>
                </a:solidFill>
              </a:rPr>
              <a:t>- и теплоснабжения, канализации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Документационное обеспечение (издание необходимых приказов и распоряжений, утверждение планов, графиков и т.п.) безопасности образовательного процесса, массовых мероприятий, выездов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Встреча учащихся с представителями МЧС, ФСБ, ОВД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Беседа с учащимися о последствиях ложных сообщений о готовящихся террористических актах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Обновление и поправка антитеррористического паспорта школы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Информационная безопасность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Контроль использования Интернета обучающимся в школе</a:t>
            </a:r>
          </a:p>
          <a:p>
            <a:r>
              <a:rPr lang="ru-RU" b="1" dirty="0">
                <a:solidFill>
                  <a:srgbClr val="C00000"/>
                </a:solidFill>
              </a:rPr>
              <a:t>Беседа с родителями об ограничении используемых сайтом детьми</a:t>
            </a:r>
          </a:p>
          <a:p>
            <a:r>
              <a:rPr lang="ru-RU" b="1" dirty="0">
                <a:solidFill>
                  <a:srgbClr val="C00000"/>
                </a:solidFill>
              </a:rPr>
              <a:t>Позитивные беседы с обучающимися о проблемах интернет - безопасности, о режиме безопасности</a:t>
            </a:r>
          </a:p>
          <a:p>
            <a:r>
              <a:rPr lang="ru-RU" b="1" dirty="0">
                <a:solidFill>
                  <a:srgbClr val="C00000"/>
                </a:solidFill>
              </a:rPr>
              <a:t>Классные часы о «Законе по защите персональных данных»</a:t>
            </a:r>
          </a:p>
          <a:p>
            <a:r>
              <a:rPr lang="ru-RU" b="1" dirty="0">
                <a:solidFill>
                  <a:srgbClr val="C00000"/>
                </a:solidFill>
              </a:rPr>
              <a:t>Беседы с родителями об ограничении смотра негативных передач по ТВ, интернет-сайтов, статей в газетах.</a:t>
            </a:r>
          </a:p>
          <a:p>
            <a:pPr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/>
              <a:t>Безопасность в семье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Семинар для педагогического коллектива «Роль психологической помощи в разрешении конфликта между детьми и родителями»</a:t>
            </a:r>
          </a:p>
          <a:p>
            <a:r>
              <a:rPr lang="ru-RU" b="1" dirty="0">
                <a:solidFill>
                  <a:srgbClr val="C00000"/>
                </a:solidFill>
              </a:rPr>
              <a:t>Родительское собрание «Профилактика жестокого обращения с детьми»</a:t>
            </a:r>
          </a:p>
          <a:p>
            <a:r>
              <a:rPr lang="ru-RU" b="1" dirty="0">
                <a:solidFill>
                  <a:srgbClr val="C00000"/>
                </a:solidFill>
              </a:rPr>
              <a:t>Семинар для классных руководителей «Как объединить усилия сообщества в защите прав детей на жизнь без насилия и жестокости»</a:t>
            </a:r>
          </a:p>
          <a:p>
            <a:r>
              <a:rPr lang="ru-RU" b="1" dirty="0">
                <a:solidFill>
                  <a:srgbClr val="C00000"/>
                </a:solidFill>
              </a:rPr>
              <a:t>Беседа с родителями “За безопасность детей в доме»(«ребенок 1 дома», «опасные предметы», «неограниченное время перед телевизором, компьютером», «Чужой за дверью» и т.д.)</a:t>
            </a:r>
          </a:p>
          <a:p>
            <a:pPr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788</Words>
  <Application>Microsoft Office PowerPoint</Application>
  <PresentationFormat>Экран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Проект                                       «Защита детей-защита будущего»</vt:lpstr>
      <vt:lpstr>Факторы , обуславливающие актуальность проблемы</vt:lpstr>
      <vt:lpstr>Направления:</vt:lpstr>
      <vt:lpstr>Дорожная безопасность</vt:lpstr>
      <vt:lpstr>Противопожарная безопасность</vt:lpstr>
      <vt:lpstr>Психологическая безопасность</vt:lpstr>
      <vt:lpstr>Антитеррористическая безопасность</vt:lpstr>
      <vt:lpstr>Информационная безопасность</vt:lpstr>
      <vt:lpstr>Безопасность в семье</vt:lpstr>
      <vt:lpstr>Внешние партнеры: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105</cp:lastModifiedBy>
  <cp:revision>8</cp:revision>
  <dcterms:created xsi:type="dcterms:W3CDTF">2013-01-25T21:10:37Z</dcterms:created>
  <dcterms:modified xsi:type="dcterms:W3CDTF">2013-01-26T02:55:18Z</dcterms:modified>
</cp:coreProperties>
</file>