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1" r:id="rId4"/>
    <p:sldId id="266" r:id="rId5"/>
    <p:sldId id="270" r:id="rId6"/>
    <p:sldId id="272" r:id="rId7"/>
    <p:sldId id="275" r:id="rId8"/>
    <p:sldId id="276" r:id="rId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32354D-22E5-4518-95B8-5AA774EF6A3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A9F840E-9B16-4E6B-8E26-7EE3DBA0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772816"/>
            <a:ext cx="4608512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Акция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«Я рекомендую…»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869160"/>
            <a:ext cx="3871083" cy="1672216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«Человек читающий – человек будущего»</a:t>
            </a:r>
            <a:endParaRPr lang="ru-RU" sz="3500" dirty="0">
              <a:solidFill>
                <a:schemeClr val="bg2">
                  <a:lumMod val="50000"/>
                </a:schemeClr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551" y="3208250"/>
            <a:ext cx="3810000" cy="253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024744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Цель акции: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85860"/>
            <a:ext cx="6777317" cy="3508977"/>
          </a:xfrm>
        </p:spPr>
        <p:txBody>
          <a:bodyPr>
            <a:normAutofit/>
          </a:bodyPr>
          <a:lstStyle/>
          <a:p>
            <a:r>
              <a:rPr lang="ru-RU" sz="1600" dirty="0"/>
              <a:t>создание позитивного, уважительного отношения учащихся к книге</a:t>
            </a:r>
            <a:r>
              <a:rPr lang="ru-RU" sz="1600" dirty="0" smtClean="0"/>
              <a:t>, </a:t>
            </a:r>
            <a:r>
              <a:rPr lang="ru-RU" sz="1600" dirty="0"/>
              <a:t>чтению на примере людей разных профессий; </a:t>
            </a:r>
            <a:endParaRPr lang="ru-RU" sz="1600" dirty="0" smtClean="0"/>
          </a:p>
          <a:p>
            <a:r>
              <a:rPr lang="ru-RU" sz="1600" dirty="0" smtClean="0"/>
              <a:t>защита </a:t>
            </a:r>
            <a:r>
              <a:rPr lang="ru-RU" sz="1600" dirty="0"/>
              <a:t>русской словесности через популяризацию классической художественной литературы.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8093" y="620688"/>
            <a:ext cx="304316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2571744"/>
            <a:ext cx="4809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Цикл мероприятий в рамках акции: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143248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ru-RU" sz="1600" dirty="0" smtClean="0">
                <a:solidFill>
                  <a:schemeClr val="tx2"/>
                </a:solidFill>
              </a:rPr>
              <a:t>Видео-опрос «Я рекомендую…» 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1600" dirty="0" smtClean="0">
                <a:solidFill>
                  <a:schemeClr val="tx2"/>
                </a:solidFill>
              </a:rPr>
              <a:t>Неделя по творчеству А.С.Пушкина «Глаголом жги сердца людей» (1-11 классы)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1600" dirty="0" smtClean="0">
                <a:solidFill>
                  <a:schemeClr val="tx2"/>
                </a:solidFill>
              </a:rPr>
              <a:t>Неделя внеклассного чтения «Книга в моей жизни»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1600" dirty="0" smtClean="0">
                <a:solidFill>
                  <a:schemeClr val="tx2"/>
                </a:solidFill>
              </a:rPr>
              <a:t>Презентация книги «Заветный список для чтения».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500570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Сроки проведения опроса и акции «Я рекомендую…»: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000636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Старт: 23 апреля 2012г. – во Всемирный день книг и авторского права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Выход «Заветного списка…»: апрель 2013г. 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680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92696"/>
            <a:ext cx="8001056" cy="3788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Положение </a:t>
            </a:r>
            <a:r>
              <a:rPr lang="ru-RU" sz="2000" b="1" dirty="0" smtClean="0"/>
              <a:t>о проведении </a:t>
            </a:r>
            <a:r>
              <a:rPr lang="ru-RU" sz="2000" b="1" dirty="0" smtClean="0"/>
              <a:t>видео-опроса «</a:t>
            </a:r>
            <a:r>
              <a:rPr lang="ru-RU" sz="2000" b="1" dirty="0" smtClean="0"/>
              <a:t>Я рекомендую…»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071546"/>
            <a:ext cx="7704856" cy="324036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1600" dirty="0"/>
              <a:t>Цель: выявить литературные предпочтения родителей, </a:t>
            </a:r>
            <a:r>
              <a:rPr lang="ru-RU" sz="1600" dirty="0" smtClean="0"/>
              <a:t> представителей </a:t>
            </a:r>
            <a:r>
              <a:rPr lang="ru-RU" sz="1600" dirty="0"/>
              <a:t>разных профессий, выпускников школы</a:t>
            </a:r>
            <a:r>
              <a:rPr lang="ru-RU" sz="3200" dirty="0" smtClean="0"/>
              <a:t>.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714752"/>
            <a:ext cx="1975445" cy="296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643050"/>
            <a:ext cx="7024744" cy="357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Участники опроса:</a:t>
            </a:r>
            <a:endParaRPr lang="ru-RU" sz="2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000240"/>
            <a:ext cx="7643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Выпускники, родители, учителя и представители разных профессий.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72074"/>
            <a:ext cx="2462517" cy="1643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472" y="2357430"/>
            <a:ext cx="2238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Формы опроса: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714620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Видео-опрос в разных учреждениях города;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Анкетирование на родительских собраниях;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Электронный опрос в социальной сети «В контакте. </a:t>
            </a:r>
            <a:r>
              <a:rPr lang="ru-RU" sz="1600" dirty="0" err="1" smtClean="0">
                <a:solidFill>
                  <a:schemeClr val="tx2"/>
                </a:solidFill>
              </a:rPr>
              <a:t>ру</a:t>
            </a:r>
            <a:r>
              <a:rPr lang="ru-RU" sz="1600" dirty="0" smtClean="0">
                <a:solidFill>
                  <a:schemeClr val="tx2"/>
                </a:solidFill>
              </a:rPr>
              <a:t>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571876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Вопросы: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929066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1.Есть </a:t>
            </a:r>
            <a:r>
              <a:rPr lang="ru-RU" sz="1600" dirty="0" smtClean="0">
                <a:solidFill>
                  <a:schemeClr val="tx2"/>
                </a:solidFill>
              </a:rPr>
              <a:t>ли книга, которая вас больше всего впечатлила?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6858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2.Какую </a:t>
            </a:r>
            <a:r>
              <a:rPr lang="ru-RU" sz="1600" dirty="0" smtClean="0">
                <a:solidFill>
                  <a:schemeClr val="tx2"/>
                </a:solidFill>
              </a:rPr>
              <a:t>книгу вы посоветовали бы прочесть школьнику? </a:t>
            </a:r>
            <a:r>
              <a:rPr lang="ru-RU" sz="1600" dirty="0" smtClean="0">
                <a:solidFill>
                  <a:schemeClr val="tx2"/>
                </a:solidFill>
              </a:rPr>
              <a:t>Почему?</a:t>
            </a:r>
          </a:p>
          <a:p>
            <a:pPr marL="6858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3.Читаете </a:t>
            </a:r>
            <a:r>
              <a:rPr lang="ru-RU" sz="1600" dirty="0" smtClean="0">
                <a:solidFill>
                  <a:schemeClr val="tx2"/>
                </a:solidFill>
              </a:rPr>
              <a:t>ли вы литературу, связанную с вашей работой (специальную литературу)?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48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2494" cy="107157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Положение о проведении Недели </a:t>
            </a:r>
            <a:r>
              <a:rPr lang="ru-RU" sz="2000" b="1" dirty="0"/>
              <a:t>по творчеству А.С.Пушкина </a:t>
            </a:r>
            <a:r>
              <a:rPr lang="ru-RU" sz="2000" b="1" dirty="0" smtClean="0"/>
              <a:t>«</a:t>
            </a:r>
            <a:r>
              <a:rPr lang="ru-RU" sz="2000" b="1" dirty="0"/>
              <a:t>Глаголом жги сердца людей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280" y="1500174"/>
            <a:ext cx="2396720" cy="3267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034" y="1428736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Цель: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600" dirty="0" smtClean="0"/>
              <a:t>пропаганда </a:t>
            </a:r>
            <a:r>
              <a:rPr lang="ru-RU" sz="1600" dirty="0"/>
              <a:t>классической литературы; </a:t>
            </a:r>
            <a:endParaRPr lang="ru-RU" sz="1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1600" dirty="0" smtClean="0"/>
              <a:t>воспитание </a:t>
            </a:r>
            <a:r>
              <a:rPr lang="ru-RU" sz="1600" dirty="0"/>
              <a:t>подрастающего поколения на духовном наследии </a:t>
            </a:r>
            <a:r>
              <a:rPr lang="ru-RU" sz="1600" dirty="0" err="1"/>
              <a:t>А.С.Пушкина</a:t>
            </a:r>
            <a:r>
              <a:rPr lang="ru-RU" sz="16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643182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Виды мероприятий, проводимых в рамках Недели по творчеству А.С.Пушкина, и участники:</a:t>
            </a:r>
            <a:endParaRPr lang="ru-RU" sz="2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00438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День </a:t>
            </a:r>
            <a:r>
              <a:rPr lang="ru-RU" sz="1600" dirty="0" smtClean="0"/>
              <a:t>Царскосельского лицея – 19 октября 2012г (5-11 классы)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Экспресс-опрос </a:t>
            </a:r>
            <a:r>
              <a:rPr lang="ru-RU" sz="1600" dirty="0" smtClean="0"/>
              <a:t>«Из произведений Пушкина я рекомендую…»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071942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Конкурс-выставка </a:t>
            </a:r>
            <a:r>
              <a:rPr lang="ru-RU" sz="1600" dirty="0" smtClean="0"/>
              <a:t>поделок из пластилина по произведениям А.С.Пушкина «В гостях у сказки» (1-4 классы).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Вечер </a:t>
            </a:r>
            <a:r>
              <a:rPr lang="ru-RU" sz="1600" dirty="0" smtClean="0"/>
              <a:t>любимых произведений А.С.Пушкина: чтение стихотворений, инсценировка произведений (1-4 классы, 5-8 классы, 9-11 классы).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886018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48872" cy="136815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357298"/>
            <a:ext cx="6777317" cy="2761532"/>
          </a:xfrm>
        </p:spPr>
        <p:txBody>
          <a:bodyPr>
            <a:noAutofit/>
          </a:bodyPr>
          <a:lstStyle/>
          <a:p>
            <a:r>
              <a:rPr lang="ru-RU" sz="1600" dirty="0"/>
              <a:t>Читаешь ли ты произведения </a:t>
            </a:r>
            <a:r>
              <a:rPr lang="ru-RU" sz="1600" dirty="0" err="1"/>
              <a:t>А.С.Пушкина</a:t>
            </a:r>
            <a:r>
              <a:rPr lang="ru-RU" sz="1600" dirty="0"/>
              <a:t>?</a:t>
            </a:r>
          </a:p>
          <a:p>
            <a:r>
              <a:rPr lang="ru-RU" sz="1600" dirty="0"/>
              <a:t>Какие (-их) произведения (героев) Пушкина ты знаешь? </a:t>
            </a:r>
          </a:p>
          <a:p>
            <a:r>
              <a:rPr lang="ru-RU" sz="1600" dirty="0"/>
              <a:t>Какое произведение Пушкина ты порекомендовал бы прочитать другим</a:t>
            </a:r>
            <a:r>
              <a:rPr lang="ru-RU" sz="1600" dirty="0" smtClean="0"/>
              <a:t>?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64291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Вопросы экспресс-опроса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«Из произведений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А.С.Пушкина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я рекомендую…»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571744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Критерии оценивания поделок из пластилина конкурса-выставки по произведениям А.С.Пушкина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 гостях у сказки»: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6433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</a:rPr>
              <a:t>Содержательность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</a:rPr>
              <a:t>Оригинальность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</a:rPr>
              <a:t>Чистота оформления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</a:rPr>
              <a:t>Красочность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8598">
            <a:off x="6761580" y="3558354"/>
            <a:ext cx="2085287" cy="311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586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384666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Положение о проведении Недели внеклассного чтения «Книга в моей жизни»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264320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900" dirty="0" smtClean="0"/>
              <a:t>Цель: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Заинтересовать учащихся школ чтением внепрограммных произведений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Выявить литературные предпочтения писателей, актёров и других представителей в сфере искусства </a:t>
            </a:r>
          </a:p>
          <a:p>
            <a:pPr marL="68580" indent="0">
              <a:buNone/>
            </a:pPr>
            <a:endParaRPr lang="ru-RU" sz="2800" dirty="0"/>
          </a:p>
          <a:p>
            <a:pPr algn="ctr"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Виды мероприятий, проводимых в рамках Недели внеклассного чтения «Книга в моей жизни», и участники:</a:t>
            </a:r>
            <a:endParaRPr lang="ru-RU" sz="2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2500306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Срок проведения: 1-ая неделя марта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876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Урок </a:t>
            </a:r>
            <a:r>
              <a:rPr lang="ru-RU" sz="1600" dirty="0" smtClean="0"/>
              <a:t>«Современные писатели о писателях-классиках» (5-10 классы)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Круглый </a:t>
            </a:r>
            <a:r>
              <a:rPr lang="ru-RU" sz="1600" dirty="0" smtClean="0"/>
              <a:t>стол для учащихся старших классов «Книга или фильм?» (8 -11 классы)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Единые </a:t>
            </a:r>
            <a:r>
              <a:rPr lang="ru-RU" sz="1600" dirty="0" smtClean="0"/>
              <a:t>классные часы «Воспитание через чтение» (1-11 классы)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Выпуск </a:t>
            </a:r>
            <a:r>
              <a:rPr lang="ru-RU" sz="1600" dirty="0" smtClean="0"/>
              <a:t>календаря с детскими иллюстрациями к произведениям по внеклассному чтению (1-6 классы)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6001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692697"/>
            <a:ext cx="3304572" cy="122413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Результат акции:</a:t>
            </a:r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2132856"/>
            <a:ext cx="3298784" cy="3522042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Выход книги «Заветный </a:t>
            </a:r>
            <a:r>
              <a:rPr lang="ru-RU" dirty="0"/>
              <a:t>список для чтения», который послужит своеобразным ориентиром в выборе книг для учащихся школы.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78" y="984138"/>
            <a:ext cx="4548187" cy="321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382"/>
          <a:stretch/>
        </p:blipFill>
        <p:spPr bwMode="auto">
          <a:xfrm>
            <a:off x="539552" y="3501008"/>
            <a:ext cx="4548187" cy="953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958430" cy="2628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849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024744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Титульный лист  и  первая страница книги </a:t>
            </a:r>
            <a:br>
              <a:rPr lang="ru-RU" sz="2000" b="1" dirty="0" smtClean="0"/>
            </a:br>
            <a:r>
              <a:rPr lang="ru-RU" sz="2000" b="1" dirty="0" smtClean="0">
                <a:latin typeface="Monotype Corsiva" pitchFamily="66" charset="0"/>
              </a:rPr>
              <a:t>«Заветный список для чтения»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060848"/>
            <a:ext cx="3959296" cy="417646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800" dirty="0" smtClean="0">
                <a:latin typeface="Monotype Corsiva" pitchFamily="66" charset="0"/>
              </a:rPr>
              <a:t>Дорогой ученик!</a:t>
            </a:r>
          </a:p>
          <a:p>
            <a:pPr marL="68580" indent="0" algn="just">
              <a:buNone/>
            </a:pPr>
            <a:r>
              <a:rPr lang="ru-RU" sz="1800" dirty="0" smtClean="0">
                <a:latin typeface="Monotype Corsiva" pitchFamily="66" charset="0"/>
              </a:rPr>
              <a:t>       </a:t>
            </a:r>
            <a:endParaRPr lang="ru-RU" sz="1800" dirty="0" smtClean="0">
              <a:latin typeface="Monotype Corsiva" pitchFamily="66" charset="0"/>
            </a:endParaRPr>
          </a:p>
          <a:p>
            <a:pPr marL="68580" indent="0">
              <a:buNone/>
            </a:pPr>
            <a:r>
              <a:rPr lang="ru-RU" sz="1800" dirty="0" smtClean="0">
                <a:latin typeface="Monotype Corsiva" pitchFamily="66" charset="0"/>
              </a:rPr>
              <a:t>         Ты </a:t>
            </a:r>
            <a:r>
              <a:rPr lang="ru-RU" sz="1800" dirty="0" smtClean="0">
                <a:latin typeface="Monotype Corsiva" pitchFamily="66" charset="0"/>
              </a:rPr>
              <a:t>держишь в руках книгу, которая поможет в выборе литературы для чтения, специальных изданий по будущей профессии и изменит твоё мнение о литературе прошедших веков. В создании этой книги участвовали люди разных возрастов и профессий, родители, учителя, выпускники школы и др. </a:t>
            </a:r>
          </a:p>
          <a:p>
            <a:pPr marL="68580" indent="0">
              <a:buNone/>
            </a:pPr>
            <a:r>
              <a:rPr lang="ru-RU" sz="1800" dirty="0" smtClean="0">
                <a:latin typeface="Monotype Corsiva" pitchFamily="66" charset="0"/>
              </a:rPr>
              <a:t>        Надеемся, что книга станет твоим ориентиром в увлекательном мире чтения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630" y="2060575"/>
            <a:ext cx="328439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340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832</TotalTime>
  <Words>570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Акция  «Я рекомендую…»</vt:lpstr>
      <vt:lpstr>Цель акции:</vt:lpstr>
      <vt:lpstr> Положение о проведении видео-опроса «Я рекомендую…»</vt:lpstr>
      <vt:lpstr>Положение о проведении Недели по творчеству А.С.Пушкина «Глаголом жги сердца людей»</vt:lpstr>
      <vt:lpstr> </vt:lpstr>
      <vt:lpstr>Положение о проведении Недели внеклассного чтения «Книга в моей жизни»</vt:lpstr>
      <vt:lpstr>Результат акции:</vt:lpstr>
      <vt:lpstr>Титульный лист  и  первая страница книги  «Заветный список для чтения»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 о проведении акции  «Я рекомендую…»</dc:title>
  <dc:creator>Пользователь</dc:creator>
  <cp:lastModifiedBy>учитель</cp:lastModifiedBy>
  <cp:revision>66</cp:revision>
  <dcterms:created xsi:type="dcterms:W3CDTF">2012-04-08T11:12:43Z</dcterms:created>
  <dcterms:modified xsi:type="dcterms:W3CDTF">2012-04-25T04:04:24Z</dcterms:modified>
</cp:coreProperties>
</file>