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  <p:sldId id="271" r:id="rId13"/>
    <p:sldId id="272" r:id="rId14"/>
    <p:sldId id="273" r:id="rId15"/>
    <p:sldId id="267" r:id="rId16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145"/>
    <a:srgbClr val="660066"/>
    <a:srgbClr val="420042"/>
    <a:srgbClr val="700000"/>
    <a:srgbClr val="600000"/>
    <a:srgbClr val="2727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8" y="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9E4C62-1B0D-4900-A993-A259B06417B9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AEA28B-8B5E-4FB0-86F1-5C8C28798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564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928934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14818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5643578"/>
            <a:ext cx="1500188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2714612" y="214290"/>
            <a:ext cx="642938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FFFF00"/>
                </a:solidFill>
                <a:latin typeface="Segoe Print" pitchFamily="2" charset="0"/>
              </a:rPr>
              <a:t>Муниципальное образовательное учреждение «Средняя общеобразовательная школа №5 </a:t>
            </a:r>
            <a:r>
              <a:rPr lang="ru-RU" sz="1100" b="1" dirty="0" err="1" smtClean="0">
                <a:solidFill>
                  <a:srgbClr val="FFFF00"/>
                </a:solidFill>
                <a:latin typeface="Segoe Print" pitchFamily="2" charset="0"/>
              </a:rPr>
              <a:t>им.Н.О.Кривошапкина</a:t>
            </a:r>
            <a:r>
              <a:rPr lang="ru-RU" sz="1100" b="1" dirty="0" smtClean="0">
                <a:solidFill>
                  <a:srgbClr val="FFFF00"/>
                </a:solidFill>
                <a:latin typeface="Segoe Print" pitchFamily="2" charset="0"/>
              </a:rPr>
              <a:t>» (с углубленным изучением отдельных предметов) городского округа «город Якутск»</a:t>
            </a:r>
          </a:p>
          <a:p>
            <a:pPr algn="ctr"/>
            <a:r>
              <a:rPr lang="ru-RU" sz="1100" b="1" dirty="0" smtClean="0">
                <a:solidFill>
                  <a:srgbClr val="FFFF00"/>
                </a:solidFill>
                <a:latin typeface="Segoe Print" pitchFamily="2" charset="0"/>
              </a:rPr>
              <a:t>Кафедра методики преподавания русского языка и литературы </a:t>
            </a:r>
          </a:p>
          <a:p>
            <a:pPr algn="ctr"/>
            <a:r>
              <a:rPr lang="ru-RU" sz="1100" b="1" dirty="0" smtClean="0">
                <a:solidFill>
                  <a:srgbClr val="FFFF00"/>
                </a:solidFill>
                <a:latin typeface="Segoe Print" pitchFamily="2" charset="0"/>
              </a:rPr>
              <a:t>СВФУ им. </a:t>
            </a:r>
            <a:r>
              <a:rPr lang="ru-RU" sz="1100" b="1" dirty="0" err="1" smtClean="0">
                <a:solidFill>
                  <a:srgbClr val="FFFF00"/>
                </a:solidFill>
                <a:latin typeface="Segoe Print" pitchFamily="2" charset="0"/>
              </a:rPr>
              <a:t>М.К.Аммосова</a:t>
            </a:r>
            <a:endParaRPr lang="ru-RU" sz="1100" b="1" dirty="0">
              <a:solidFill>
                <a:srgbClr val="FFFF00"/>
              </a:solidFill>
              <a:latin typeface="Segoe Print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25717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Segoe Print" pitchFamily="2" charset="0"/>
              </a:rPr>
              <a:t>КОНЦЕПЦИЯ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Segoe Print" pitchFamily="2" charset="0"/>
              </a:rPr>
              <a:t>поддержки и развития чтения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учитель\Desktop\Новый ПК\новые картинки\Коллекция картинок (Microsoft)\j0430728.jpg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71670" y="428604"/>
            <a:ext cx="6572296" cy="600079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2285984" y="714356"/>
            <a:ext cx="628652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СИСТЕМА ПЕДАГОГИЧЕСКОГО РУКОВОДСТВА ЧТЕНИЕМ ШКОЛЬНИКОВ. </a:t>
            </a:r>
          </a:p>
          <a:p>
            <a:r>
              <a:rPr lang="ru-RU" sz="1200" dirty="0" smtClean="0"/>
              <a:t> Внеурочные мероприятия являются главным средством создания </a:t>
            </a:r>
            <a:r>
              <a:rPr lang="ru-RU" sz="1200" u="sng" dirty="0" smtClean="0"/>
              <a:t>школьной читательской среды</a:t>
            </a:r>
            <a:r>
              <a:rPr lang="ru-RU" sz="1200" dirty="0" smtClean="0"/>
              <a:t>: литературные выставки, читательские конкурсы, утренники, вечера, также нетрадиционные мероприятия, как «ночь в библиотеке» для старших (опыт Франции), литературные реконструкции (по аналогии  с историческими, опыт Англии и Германии), телемарафоны.</a:t>
            </a:r>
            <a:endParaRPr lang="ru-RU" sz="1200" dirty="0" smtClean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rgbClr val="C00000"/>
              </a:solidFill>
            </a:endParaRPr>
          </a:p>
          <a:p>
            <a:r>
              <a:rPr lang="ru-RU" sz="1400" dirty="0" smtClean="0">
                <a:solidFill>
                  <a:srgbClr val="C00000"/>
                </a:solidFill>
              </a:rPr>
              <a:t>Разработка и реализация Концепции  осуществляются во исполнение:</a:t>
            </a:r>
          </a:p>
          <a:p>
            <a:endParaRPr lang="ru-RU" sz="1400" dirty="0" smtClean="0"/>
          </a:p>
          <a:p>
            <a:r>
              <a:rPr lang="ru-RU" sz="1400" dirty="0" smtClean="0">
                <a:solidFill>
                  <a:srgbClr val="600000"/>
                </a:solidFill>
              </a:rPr>
              <a:t>   </a:t>
            </a:r>
            <a:r>
              <a:rPr lang="ru-RU" sz="1400" dirty="0" smtClean="0">
                <a:solidFill>
                  <a:srgbClr val="660066"/>
                </a:solidFill>
              </a:rPr>
              <a:t>1. Миссии школы №5: </a:t>
            </a:r>
          </a:p>
          <a:p>
            <a:r>
              <a:rPr lang="ru-RU" sz="1400" dirty="0" smtClean="0"/>
              <a:t>подготовка высокообразованных конкурентоспособных выпускников –</a:t>
            </a:r>
          </a:p>
          <a:p>
            <a:r>
              <a:rPr lang="ru-RU" sz="1400" dirty="0" smtClean="0"/>
              <a:t>	носителей духовности, нравственности, патриотизма, 	навыков межкультурного взаимодействия, идей 	обновления на основе сохранения и приумножения 	региональных и российских традиций,</a:t>
            </a:r>
          </a:p>
          <a:p>
            <a:r>
              <a:rPr lang="ru-RU" sz="1400" dirty="0" smtClean="0"/>
              <a:t>	способных к реализации своего потенциала, знаний и 	компетенций в личной и общественной жизни, в осознанно 	избранной профессиональной деятельности,</a:t>
            </a:r>
          </a:p>
          <a:p>
            <a:r>
              <a:rPr lang="ru-RU" sz="1400" dirty="0" smtClean="0"/>
              <a:t>	готовых к непрерывному самообразованию и саморазвитию.</a:t>
            </a:r>
          </a:p>
          <a:p>
            <a:r>
              <a:rPr lang="ru-RU" sz="1400" dirty="0" smtClean="0"/>
              <a:t> </a:t>
            </a:r>
          </a:p>
          <a:p>
            <a:r>
              <a:rPr lang="ru-RU" sz="1400" dirty="0" smtClean="0">
                <a:solidFill>
                  <a:srgbClr val="700000"/>
                </a:solidFill>
              </a:rPr>
              <a:t>   </a:t>
            </a:r>
            <a:r>
              <a:rPr lang="ru-RU" sz="1400" dirty="0" smtClean="0">
                <a:solidFill>
                  <a:srgbClr val="660066"/>
                </a:solidFill>
              </a:rPr>
              <a:t>2. Концепции поддержки и развития чтения в Республике Саха (Якутия).</a:t>
            </a:r>
          </a:p>
          <a:p>
            <a:r>
              <a:rPr lang="ru-RU" sz="1400" dirty="0" smtClean="0">
                <a:solidFill>
                  <a:srgbClr val="660066"/>
                </a:solidFill>
              </a:rPr>
              <a:t>   3. Концепции формирования менталитета детей и подростков на духовном наследии А.С.Пушкина (принята в 2008 г.).  </a:t>
            </a:r>
          </a:p>
          <a:p>
            <a:pPr lvl="0"/>
            <a:r>
              <a:rPr lang="ru-RU" sz="1400" dirty="0" smtClean="0">
                <a:solidFill>
                  <a:srgbClr val="660066"/>
                </a:solidFill>
              </a:rPr>
              <a:t>   4. Программы формирования базовых национальных ценностей России (принята в апреле 2010 г.).</a:t>
            </a:r>
            <a:endParaRPr lang="ru-RU" sz="1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928794" y="0"/>
            <a:ext cx="664371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         </a:t>
            </a:r>
            <a:r>
              <a:rPr lang="ru-RU" sz="1600" b="1" dirty="0" smtClean="0">
                <a:solidFill>
                  <a:srgbClr val="FFFF00"/>
                </a:solidFill>
              </a:rPr>
              <a:t>15 признаков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эффективной школы  (с точки зрения развития чтения)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5984" y="1357298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928794" y="679011"/>
          <a:ext cx="7000956" cy="617898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28628"/>
                <a:gridCol w="5032149"/>
                <a:gridCol w="1540179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Критерий 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Показатель 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562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1.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Существует доступ учащихся к книгам: наличие читального зала, </a:t>
                      </a:r>
                      <a:r>
                        <a:rPr lang="ru-RU" sz="1100" dirty="0" err="1" smtClean="0"/>
                        <a:t>медиатеки</a:t>
                      </a:r>
                      <a:r>
                        <a:rPr lang="ru-RU" sz="1100" dirty="0" smtClean="0"/>
                        <a:t>,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имеется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2.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Организуются выездные выставки-продажи детской и подростковой литературы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Не</a:t>
                      </a:r>
                      <a:r>
                        <a:rPr lang="ru-RU" sz="1100" baseline="0" dirty="0" smtClean="0"/>
                        <a:t> реже 2 раз 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baseline="0" dirty="0" smtClean="0"/>
                        <a:t>в год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3.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Школа</a:t>
                      </a:r>
                      <a:r>
                        <a:rPr lang="ru-RU" sz="1100" baseline="0" dirty="0" smtClean="0"/>
                        <a:t> обеспечена художественной, научно-популярной и справочной литературой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Не менее 5 экз. на 1 ученика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4.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Осуществляется</a:t>
                      </a:r>
                      <a:r>
                        <a:rPr lang="ru-RU" sz="1100" baseline="0" dirty="0" smtClean="0"/>
                        <a:t> мониторинг качества чтения по 5 уровням. 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Высший уровень – не менее 15%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5.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Осуществляется мониторинг читательских предпочтений школьников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2 раза в год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6.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Во всех классах по всем предметам введены Часы чтения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Не реже 2 раз 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в год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7.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Школьники знают наизусть все программные стихотворения по литературе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Не менее 75% учеников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8.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Учащиеся начальных классов выполняют нормативы по технике чтения и пониманию прочитанного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Не менее 90% учеников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9.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Учащиеся начальных классов умеют подробно и сжато пересказывать прочитанный текст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Не менее 90% учеников</a:t>
                      </a:r>
                      <a:endParaRPr lang="ru-RU" sz="1100" dirty="0"/>
                    </a:p>
                  </a:txBody>
                  <a:tcPr/>
                </a:tc>
              </a:tr>
              <a:tr h="30481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10.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Старшеклассники </a:t>
                      </a:r>
                      <a:r>
                        <a:rPr lang="ru-RU" sz="1100" baseline="0" dirty="0" smtClean="0"/>
                        <a:t> готовят реферативные работы в соответствии с требованиями к данному виду работ по литературе, истории, обществознанию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90% учащихся по всем предметам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11.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Учащиеся 2-7 классов качественно и систематически ведут читательские дневники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95%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12.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Создана профессиональная библиотека педагога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Не менее 5 экз. на 1 учителя</a:t>
                      </a:r>
                      <a:endParaRPr lang="ru-RU" sz="1100" dirty="0"/>
                    </a:p>
                  </a:txBody>
                  <a:tcPr/>
                </a:tc>
              </a:tr>
              <a:tr h="1960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13.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Во всех классах с 5 по 9 проводятся</a:t>
                      </a:r>
                      <a:r>
                        <a:rPr lang="ru-RU" sz="1100" baseline="0" dirty="0" smtClean="0"/>
                        <a:t> библиотечные уроки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100%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14.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Ученики посещают школьную библиотеку (</a:t>
                      </a:r>
                      <a:r>
                        <a:rPr lang="ru-RU" sz="1100" dirty="0" err="1" smtClean="0"/>
                        <a:t>медиатеку</a:t>
                      </a:r>
                      <a:r>
                        <a:rPr lang="ru-RU" sz="1100" dirty="0" smtClean="0"/>
                        <a:t>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Не менее 7000 посещений в год</a:t>
                      </a:r>
                      <a:endParaRPr lang="ru-RU" sz="1100" dirty="0"/>
                    </a:p>
                  </a:txBody>
                  <a:tcPr/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15.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Школа взаимодействует с городскими библиотеками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Договоры не менее, чем с 5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285984" y="1357298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14612" y="214290"/>
            <a:ext cx="6429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Организационно-педагогическое сопровождение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480" y="642918"/>
            <a:ext cx="7429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>
                <a:solidFill>
                  <a:srgbClr val="FFFF00"/>
                </a:solidFill>
              </a:rPr>
              <a:t>  </a:t>
            </a:r>
            <a:r>
              <a:rPr lang="ru-RU" sz="1400" b="1" u="sng" dirty="0" smtClean="0">
                <a:solidFill>
                  <a:srgbClr val="002060"/>
                </a:solidFill>
              </a:rPr>
              <a:t>Соверше</a:t>
            </a:r>
            <a:r>
              <a:rPr lang="ru-RU" sz="1400" b="1" u="sng" dirty="0" smtClean="0">
                <a:solidFill>
                  <a:srgbClr val="FFFF00"/>
                </a:solidFill>
              </a:rPr>
              <a:t>нствование читательской и методической компетентности учителей.</a:t>
            </a:r>
          </a:p>
          <a:p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786018" y="1142984"/>
          <a:ext cx="6357982" cy="1798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29024"/>
                <a:gridCol w="1357322"/>
                <a:gridCol w="1571636"/>
              </a:tblGrid>
              <a:tr h="22562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Регулярные обзоры книжных  и журнальных новшеств (художественных, научно-популярных).</a:t>
                      </a: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 раз в четверть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Библиотека. Учителя-предметники</a:t>
                      </a: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6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Конкурсы на лучшую рекомендацию книги для учеников.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 раз в четверть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Библиотека. Учителя-предметники</a:t>
                      </a: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Семинары по руководству чтением учащихся.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2 раза в году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Кафедра методики преподавания русского языка и литературы СВФУ.</a:t>
                      </a: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85918" y="3143248"/>
            <a:ext cx="67865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   </a:t>
            </a:r>
            <a:r>
              <a:rPr lang="ru-RU" sz="1400" b="1" u="sng" dirty="0" smtClean="0">
                <a:solidFill>
                  <a:srgbClr val="002060"/>
                </a:solidFill>
              </a:rPr>
              <a:t>Приобщ</a:t>
            </a:r>
            <a:r>
              <a:rPr lang="ru-RU" sz="1400" b="1" u="sng" dirty="0" smtClean="0">
                <a:solidFill>
                  <a:srgbClr val="FFFF00"/>
                </a:solidFill>
              </a:rPr>
              <a:t>ение к чтению детей и подростков в урочной системе/на уроках</a:t>
            </a:r>
            <a:r>
              <a:rPr lang="ru-RU" sz="1400" b="1" dirty="0" smtClean="0">
                <a:solidFill>
                  <a:srgbClr val="FFFF00"/>
                </a:solidFill>
              </a:rPr>
              <a:t>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714612" y="3571876"/>
          <a:ext cx="6429388" cy="2956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67535"/>
                <a:gridCol w="1372566"/>
                <a:gridCol w="1589287"/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kern="1200" dirty="0" smtClean="0"/>
                        <a:t>Уроки свободного чтения в начальных, 5-6 классах (например, «Книга из корзины», «Книга с этажерки моей бабушки», «Из старинного сундука», «Журналы, забытые на даче»…).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/>
                        <a:t>1 раз в четверть, в полугодие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kern="1200" dirty="0" smtClean="0"/>
                        <a:t>Учителя-предметники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6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«Библиографическая насыщенность» всех уроков литературы («скрытые», тайные рекомендации для индивидуального дополнительного чтения).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постоянно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/>
                        <a:t>Учителя литературы, начальных классов</a:t>
                      </a: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интеграции с литературой на уроках истории, иностранных языков.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Согласно образовательной программе учителя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Учителя-предметники</a:t>
                      </a:r>
                      <a:endParaRPr lang="ru-RU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8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сведений о круге чтения, о роли книги в жизни выдающихся ученых на уроках естественно-математического цикла.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Согласно образовательной программе учителя.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Учителя-предметники.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285984" y="1357298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57488" y="21429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Организационно-управленческое сопровождение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642918"/>
            <a:ext cx="67865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   </a:t>
            </a:r>
            <a:r>
              <a:rPr lang="ru-RU" sz="1400" b="1" u="sng" dirty="0" smtClean="0">
                <a:solidFill>
                  <a:srgbClr val="002060"/>
                </a:solidFill>
              </a:rPr>
              <a:t>Приобщ</a:t>
            </a:r>
            <a:r>
              <a:rPr lang="ru-RU" sz="1400" b="1" u="sng" dirty="0" smtClean="0">
                <a:solidFill>
                  <a:srgbClr val="FFFF00"/>
                </a:solidFill>
              </a:rPr>
              <a:t>ение к чтению детей и подростков в урочной системе/на уроках</a:t>
            </a:r>
            <a:r>
              <a:rPr lang="ru-RU" sz="1400" b="1" dirty="0" smtClean="0">
                <a:solidFill>
                  <a:srgbClr val="FFFF00"/>
                </a:solidFill>
              </a:rPr>
              <a:t>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714612" y="1142984"/>
          <a:ext cx="6429388" cy="25069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67535"/>
                <a:gridCol w="1372566"/>
                <a:gridCol w="1589287"/>
              </a:tblGrid>
              <a:tr h="5715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Особое акцентирование значения чтения  в жизни писателей, поэтов.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Согласно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образо-вательной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прог-рамме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учителя.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литера-туры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учителя начальных классов.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627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системы уроков внеклассного чтения по циклам: </a:t>
                      </a:r>
                    </a:p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«Литература родного края», «В начале жизни школу помню я», «Родительский дом – начало начал…», «Недаром помнит вся Россия», «Сороковые – роковые», «Друзья наши меньшие», «О моих сверстниках», «Природа и люди», «Жизнь замечательных людей», </a:t>
                      </a:r>
                    </a:p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«О юности, о счастье, о любви…», «Страна поэзия», «В мире фантастики и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фэнтези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», </a:t>
                      </a:r>
                    </a:p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«Сказки народные и литературные».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Согласно образовательной программе учителя.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литературы, учителя начальных классов.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785918" y="3786190"/>
            <a:ext cx="67865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   </a:t>
            </a:r>
            <a:r>
              <a:rPr lang="ru-RU" sz="1400" b="1" u="sng" dirty="0" smtClean="0">
                <a:solidFill>
                  <a:srgbClr val="002060"/>
                </a:solidFill>
              </a:rPr>
              <a:t>Приобщ</a:t>
            </a:r>
            <a:r>
              <a:rPr lang="ru-RU" sz="1400" b="1" u="sng" dirty="0" smtClean="0">
                <a:solidFill>
                  <a:srgbClr val="FFFF00"/>
                </a:solidFill>
              </a:rPr>
              <a:t>ение родителей к руководству чтением</a:t>
            </a:r>
            <a:endParaRPr lang="ru-RU" sz="14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714612" y="4208140"/>
          <a:ext cx="6429388" cy="16907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67535"/>
                <a:gridCol w="1372566"/>
                <a:gridCol w="1589287"/>
              </a:tblGrid>
              <a:tr h="57818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Лекции и семинары для родителей по приобщению к чтению в семье (отдельно для начальной, основной и средней школы).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Сентябрь, апрель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Преподаватели кафедр ПИ СВФУ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627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Обмен опытом родителей по руководству чтением детей (внутри класса).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Два раза в году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627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Интерактивная выставка – смотр семейных библиотек.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Ноябрь 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Медиатека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627">
                <a:tc>
                  <a:txBody>
                    <a:bodyPr/>
                    <a:lstStyle/>
                    <a:p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285984" y="1357298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57488" y="21429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Организационно-управленческое сопровождение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642918"/>
            <a:ext cx="6500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  </a:t>
            </a:r>
            <a:r>
              <a:rPr lang="ru-RU" sz="1400" b="1" u="sng" dirty="0" smtClean="0">
                <a:solidFill>
                  <a:srgbClr val="002060"/>
                </a:solidFill>
              </a:rPr>
              <a:t>Созд</a:t>
            </a:r>
            <a:r>
              <a:rPr lang="ru-RU" sz="1400" b="1" u="sng" dirty="0" smtClean="0">
                <a:solidFill>
                  <a:srgbClr val="FFFF00"/>
                </a:solidFill>
              </a:rPr>
              <a:t>ание в школе устойчивой читательской среды</a:t>
            </a:r>
            <a:r>
              <a:rPr lang="ru-RU" sz="1400" dirty="0" smtClean="0">
                <a:solidFill>
                  <a:srgbClr val="FFFF00"/>
                </a:solidFill>
              </a:rPr>
              <a:t>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714612" y="1142985"/>
          <a:ext cx="6429388" cy="55261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67535"/>
                <a:gridCol w="1372566"/>
                <a:gridCol w="1589287"/>
              </a:tblGrid>
              <a:tr h="38600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(количественный и качественный) читательских интересов.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Регулярно 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словесники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94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состояния руководства чтением учащихся.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Один раз в год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68928">
                <a:tc>
                  <a:txBody>
                    <a:bodyPr/>
                    <a:lstStyle/>
                    <a:p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Внутришкольные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конкурсы на лучшую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компью-терную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презентацию самостоятельно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прочи-танной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книги, на лучший читательский компьютерный дневник, на лучшую рекламу книги, на цикл иллюстраций, на лучший читательский отзыв.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Март-апрель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НМК РЯ и Л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9002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Стимулирование чтения на родном якутском языке, на родных языках национальных диаспор.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Постоянно 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Воскресная языковая школа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386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Встречи с писателями, поэтами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Постоянно 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</a:t>
                      </a:r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словесники 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4464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Заочные и очные экскурсии по литературным местам города и республики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Согласно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образо-вательной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прог-раммы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учителя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Учителя, классные руководители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94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Читательские конференции по 5-7, 7-8, 9-10 и 11 классам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Апрель 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НМК РЯ и Л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7119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Запуск акций: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Час чтения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День чтения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Книга вышла погулять (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буккроссинг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Книга о школе, школа о книге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Библиомарафон</a:t>
                      </a:r>
                      <a:endParaRPr kumimoji="0" lang="ru-RU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Читающая семья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 электронного пособия – к тематической </a:t>
                      </a:r>
                      <a:r>
                        <a:rPr kumimoji="0" lang="ru-RU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интернет-площадке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НМК РЯ и Л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142852"/>
            <a:ext cx="8715404" cy="78581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0" tIns="45720" rIns="36000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Segoe Print" pitchFamily="2" charset="0"/>
              </a:rPr>
              <a:t>АКЦИИ 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Segoe Print" pitchFamily="2" charset="0"/>
              </a:rPr>
              <a:t>по реализации Концепции поддержки и развития чтения в школе </a:t>
            </a:r>
            <a:endParaRPr lang="ru-RU" b="1" dirty="0">
              <a:solidFill>
                <a:srgbClr val="FFFF00"/>
              </a:solidFill>
              <a:latin typeface="Segoe Print" pitchFamily="2" charset="0"/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2357454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72074"/>
            <a:ext cx="2357454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143248"/>
            <a:ext cx="2357454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214422"/>
            <a:ext cx="2357454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214422"/>
            <a:ext cx="2357454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072074"/>
            <a:ext cx="2357454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43248"/>
            <a:ext cx="2357454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2" name="TextBox 21"/>
          <p:cNvSpPr txBox="1"/>
          <p:nvPr/>
        </p:nvSpPr>
        <p:spPr>
          <a:xfrm>
            <a:off x="642910" y="3429000"/>
            <a:ext cx="1928826" cy="718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Segoe Print" pitchFamily="2" charset="0"/>
              </a:rPr>
              <a:t>Книга вышла погулять- </a:t>
            </a:r>
            <a:r>
              <a:rPr lang="ru-RU" sz="1600" b="1" dirty="0" err="1" smtClean="0">
                <a:solidFill>
                  <a:srgbClr val="C00000"/>
                </a:solidFill>
                <a:latin typeface="Segoe Print" pitchFamily="2" charset="0"/>
              </a:rPr>
              <a:t>буккроссинг</a:t>
            </a:r>
            <a:endParaRPr lang="ru-RU" sz="1600" b="1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4744" y="1428736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Segoe Print" pitchFamily="2" charset="0"/>
              </a:rPr>
              <a:t>Я рекомендую</a:t>
            </a:r>
            <a:endParaRPr lang="ru-RU" sz="1600" b="1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4744" y="3286124"/>
            <a:ext cx="1928826" cy="51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Segoe Print" pitchFamily="2" charset="0"/>
              </a:rPr>
              <a:t>Школа о книге, книга о школе </a:t>
            </a:r>
            <a:endParaRPr lang="ru-RU" sz="1600" b="1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2" y="5357826"/>
            <a:ext cx="1928826" cy="510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Segoe Print" pitchFamily="2" charset="0"/>
              </a:rPr>
              <a:t>Читающая семья</a:t>
            </a:r>
            <a:endParaRPr lang="ru-RU" sz="1600" b="1" dirty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072074"/>
            <a:ext cx="2357454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8" name="TextBox 27"/>
          <p:cNvSpPr txBox="1"/>
          <p:nvPr/>
        </p:nvSpPr>
        <p:spPr>
          <a:xfrm>
            <a:off x="428596" y="1357298"/>
            <a:ext cx="2214578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500" b="1" dirty="0" smtClean="0">
                <a:solidFill>
                  <a:srgbClr val="320145"/>
                </a:solidFill>
                <a:latin typeface="Segoe Print" pitchFamily="2" charset="0"/>
              </a:rPr>
              <a:t>От электронного пособия к тематической </a:t>
            </a:r>
            <a:r>
              <a:rPr lang="ru-RU" sz="1500" b="1" dirty="0" err="1" smtClean="0">
                <a:solidFill>
                  <a:srgbClr val="320145"/>
                </a:solidFill>
                <a:latin typeface="Segoe Print" pitchFamily="2" charset="0"/>
              </a:rPr>
              <a:t>интернет-площадке</a:t>
            </a:r>
            <a:endParaRPr lang="ru-RU" sz="1500" b="1" dirty="0">
              <a:solidFill>
                <a:srgbClr val="320145"/>
              </a:solidFill>
              <a:latin typeface="Segoe Print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2264" y="1785926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Segoe Print" pitchFamily="2" charset="0"/>
              </a:rPr>
              <a:t>Час чтения </a:t>
            </a:r>
            <a:endParaRPr lang="ru-RU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4744" y="5429264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Segoe Print" pitchFamily="2" charset="0"/>
              </a:rPr>
              <a:t>День чтения </a:t>
            </a:r>
            <a:endParaRPr lang="ru-RU" sz="1600" b="1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72264" y="5572140"/>
            <a:ext cx="1928826" cy="51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600" b="1" dirty="0" err="1" smtClean="0">
                <a:solidFill>
                  <a:srgbClr val="C00000"/>
                </a:solidFill>
                <a:latin typeface="Segoe Print" pitchFamily="2" charset="0"/>
              </a:rPr>
              <a:t>Библио-марафон</a:t>
            </a:r>
            <a:r>
              <a:rPr lang="ru-RU" sz="1600" b="1" dirty="0" smtClean="0">
                <a:solidFill>
                  <a:srgbClr val="C00000"/>
                </a:solidFill>
                <a:latin typeface="Segoe Print" pitchFamily="2" charset="0"/>
              </a:rPr>
              <a:t> 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143248"/>
            <a:ext cx="2357454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1" name="TextBox 20"/>
          <p:cNvSpPr txBox="1"/>
          <p:nvPr/>
        </p:nvSpPr>
        <p:spPr>
          <a:xfrm>
            <a:off x="6572264" y="3714752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Segoe Print" pitchFamily="2" charset="0"/>
              </a:rPr>
              <a:t>Чтение на родном языке</a:t>
            </a:r>
            <a:endParaRPr lang="ru-RU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учитель\Desktop\Новый ПК\новые картинки\Коллекция картинок (Microsoft)\j0430728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1" y="285728"/>
            <a:ext cx="6929487" cy="6179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214546" y="285728"/>
            <a:ext cx="6572296" cy="5745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ПОЯСНИТЕЛЬНАЯ ЗАПИСКА.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Основания для разработки Концепции.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В основу разработки </a:t>
            </a:r>
            <a:r>
              <a:rPr lang="ru-RU" sz="1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Концепции поддержки и развития чтения</a:t>
            </a: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в школе №5 </a:t>
            </a:r>
            <a:r>
              <a:rPr lang="ru-RU" sz="13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им.Н.О.Кривошапкина</a:t>
            </a: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положено осознание того, что:</a:t>
            </a: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чтение</a:t>
            </a: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– национальная ценность, ключ к успешной жизни в глобальном информационном обществе;  детское чтение – интеллектуальный ресурс страны, главный резерв развития человеческого потенциала;</a:t>
            </a: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чтение</a:t>
            </a: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является одним из важнейших и наиболее результативных способов формирования сознания, духовного мира человека;</a:t>
            </a: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чтение</a:t>
            </a: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– доступный  канал  освоения социального опыта, культурных ценностей, национальных традиций;</a:t>
            </a: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чтение</a:t>
            </a: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– основа получения значимой учебной информации, профессиональных знаний;</a:t>
            </a: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чтение</a:t>
            </a: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обеспечивает поддержание и усвоение родного языка и языков межкультурных коммуникаций;</a:t>
            </a: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чтение</a:t>
            </a: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– средство осуществления учеником своих  жизненных планов:  продолжения образования, подготовки к трудовой деятельности, участия в труде и жизни общества;</a:t>
            </a: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развитие чтения – неотъемлемая часть работы педагогического коллектива по реализации школьной Концепции формирования менталитета детей и подростков на духовном наследии А.С.Пушкина (2008г.);</a:t>
            </a: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поддержка и развитие чтения – приоритет социальной политики России, Республики Саха (Якутия), городского округа «город Якутск».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учитель\Desktop\Новый ПК\новые картинки\Коллекция картинок (Microsoft)\j0430728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1" y="285728"/>
            <a:ext cx="6929487" cy="6179363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143108" y="285728"/>
            <a:ext cx="6715172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50" b="1" dirty="0" smtClean="0">
                <a:solidFill>
                  <a:srgbClr val="C00000"/>
                </a:solidFill>
              </a:rPr>
              <a:t>Современная ситуация с чтением. Проблемы.</a:t>
            </a:r>
            <a:endParaRPr lang="ru-RU" sz="1250" dirty="0" smtClean="0">
              <a:solidFill>
                <a:srgbClr val="C00000"/>
              </a:solidFill>
            </a:endParaRPr>
          </a:p>
          <a:p>
            <a:pPr algn="just"/>
            <a:endParaRPr lang="ru-RU" sz="1250" dirty="0" smtClean="0"/>
          </a:p>
          <a:p>
            <a:r>
              <a:rPr lang="ru-RU" sz="1250" dirty="0" smtClean="0">
                <a:solidFill>
                  <a:srgbClr val="27271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ru-RU" sz="12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В духовной жизни российского общества чтению всегда принадлежало особое место, высоким было назначение писателя, долгие годы тезис: «Книга – учебник жизни» - предопределял ведущее значение художественной литературы в системе образования, в культурной сфере. Наша страна считалась «самой читающей» в мире, в школе литература традиционно занимала главные позиции.</a:t>
            </a:r>
          </a:p>
          <a:p>
            <a:endParaRPr lang="ru-RU" sz="125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ru-RU" sz="12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Однако в последние десятилетия читательская ситуация кардинально изменилась. Проблемы чтения учащихся, места книги в системе образования и воспитания школьников явственно обозначились в наши дни в контексте значительного падения общей культуры, смены ценностных ориентиров в обществе. Об этом свидетельствуют результаты исследования, проведенного в 2009 году ВЦИОМ: из 1600 респондентов – 35% не читают вообще или читают крайне редко, 42% - читают редко, от случая к случаю, 1% - затруднились с ответом, только 22% читают практически ежедневно.</a:t>
            </a:r>
          </a:p>
          <a:p>
            <a:endParaRPr lang="ru-RU" sz="125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ru-RU" sz="12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Регулярный мониторинг читательских интересов школьников нашей республики, проводимый органами управления образования, педагогами,  студентами-филологами  СВФУ (прежде ЯГУ), также констатирует резкое падение интереса к книге вообще, в частности – к классическим произведениям. снижается культурный статус чтения; об этом свидетельствуют: значительное увеличение количества школьников, вообще не читающих или читающих лишь от случая к случаю; невзыскательность вкуса и предпочтений в области чтения – выбор профессиональной,  художественной, массовой литературы свидетельствует об их упрощении;  возрастание сугубо развлекательной составляющей чтения; стремление школьников – в особенности младших – свести к минимуму затраты интеллектуальных усилий при чтении. </a:t>
            </a:r>
          </a:p>
          <a:p>
            <a:endParaRPr lang="ru-RU" sz="125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ru-RU" sz="12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В круге чтения учеников преобладает массовая литература (триллеры, </a:t>
            </a:r>
            <a:r>
              <a:rPr lang="ru-RU" sz="125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фэнтэзи</a:t>
            </a:r>
            <a:r>
              <a:rPr lang="ru-RU" sz="12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детективы, любовные повести и романы), практически отсутствует поэзия; свободное, </a:t>
            </a:r>
            <a:r>
              <a:rPr lang="ru-RU" sz="125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досуговое</a:t>
            </a:r>
            <a:r>
              <a:rPr lang="ru-RU" sz="12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чтение заметно вытесняется чтением деловым («для получения оценки», «для получения информации»); как следствие заметно снизился уровень владения языком.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учитель\Desktop\Новый ПК\новые картинки\Коллекция картинок (Microsoft)\j0430728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1" y="285728"/>
            <a:ext cx="6929487" cy="6179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143108" y="285728"/>
            <a:ext cx="678661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3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1300" b="1" dirty="0" smtClean="0">
                <a:solidFill>
                  <a:srgbClr val="C00000"/>
                </a:solidFill>
              </a:rPr>
              <a:t>Современная ситуация с чтением. Проблемы.</a:t>
            </a:r>
            <a:endParaRPr lang="ru-RU" sz="1300" dirty="0" smtClean="0">
              <a:solidFill>
                <a:srgbClr val="C00000"/>
              </a:solidFill>
            </a:endParaRPr>
          </a:p>
          <a:p>
            <a:pPr algn="just"/>
            <a:endParaRPr lang="ru-RU" sz="1300" dirty="0" smtClean="0"/>
          </a:p>
          <a:p>
            <a:pPr algn="just"/>
            <a:r>
              <a:rPr lang="ru-RU" sz="1300" dirty="0" smtClean="0"/>
              <a:t>Результаты анкетирования 5-классников в 2011 году:</a:t>
            </a:r>
          </a:p>
          <a:p>
            <a:r>
              <a:rPr lang="ru-RU" sz="1300" dirty="0" smtClean="0">
                <a:solidFill>
                  <a:srgbClr val="27271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  </a:t>
            </a:r>
            <a:r>
              <a:rPr lang="ru-RU" sz="1300" dirty="0" smtClean="0"/>
              <a:t>Любишь ли ты читать? Да – 50%, нет – 4%, не очень – 46%.</a:t>
            </a:r>
          </a:p>
          <a:p>
            <a:r>
              <a:rPr lang="ru-RU" sz="1300" dirty="0" smtClean="0"/>
              <a:t>-   Записан ли ты в библиотеку: школьную – 44%, городскую – 37%.</a:t>
            </a:r>
          </a:p>
          <a:p>
            <a:r>
              <a:rPr lang="ru-RU" sz="1300" dirty="0" smtClean="0"/>
              <a:t>-   Сколько книг в семейной библиотеке? Менее 50 книг – 52%, более 50 книг –  48%.</a:t>
            </a:r>
          </a:p>
          <a:p>
            <a:r>
              <a:rPr lang="ru-RU" sz="1300" dirty="0" smtClean="0"/>
              <a:t>-   Читаешь ли ты электронные книги? Да – 27%, нет – 73%.</a:t>
            </a:r>
          </a:p>
          <a:p>
            <a:pPr>
              <a:buFontTx/>
              <a:buChar char="-"/>
            </a:pPr>
            <a:r>
              <a:rPr lang="ru-RU" sz="1300" dirty="0" smtClean="0"/>
              <a:t>Какие книги ты предпочитаешь читать?  1 место – </a:t>
            </a:r>
            <a:r>
              <a:rPr lang="ru-RU" sz="1300" dirty="0" err="1" smtClean="0"/>
              <a:t>манга</a:t>
            </a:r>
            <a:r>
              <a:rPr lang="ru-RU" sz="1300" dirty="0" smtClean="0"/>
              <a:t>, </a:t>
            </a:r>
            <a:r>
              <a:rPr lang="ru-RU" sz="1300" dirty="0" err="1" smtClean="0"/>
              <a:t>анимэ</a:t>
            </a:r>
            <a:r>
              <a:rPr lang="ru-RU" sz="1300" dirty="0" smtClean="0"/>
              <a:t>, 2 место - ужасы, 3 место – фантастика, 4 место – про ровесников.</a:t>
            </a:r>
          </a:p>
          <a:p>
            <a:pPr>
              <a:buFontTx/>
              <a:buChar char="-"/>
            </a:pPr>
            <a:endParaRPr lang="ru-RU" sz="1300" dirty="0" smtClean="0"/>
          </a:p>
          <a:p>
            <a:r>
              <a:rPr lang="ru-RU" sz="1300" dirty="0" smtClean="0"/>
              <a:t>      Данные региональных исследований свидетельствуют о том, что педагоги слабо ориентируются в литературном поле, привлекательном для подрастающего поколения, в читательских предпочтениях своих подопечных и не всегда эффективно используют книгу и чтение в образовательно-воспитательном процессе. Существует также и проблема выбора школьников в отношении информационных ресурсов; в ее решении все большее значение приобретает интеллектуальная составляющая, предполагающая формирование читательской и информационной компетентности.</a:t>
            </a:r>
          </a:p>
          <a:p>
            <a:endParaRPr lang="ru-RU" sz="1300" dirty="0" smtClean="0"/>
          </a:p>
          <a:p>
            <a:r>
              <a:rPr lang="ru-RU" sz="1300" dirty="0" smtClean="0"/>
              <a:t>       В «Национальной программе поддержки и развития чтения прямо указывается: «Возрастающий дефицит конструктивных идей и знаний в российском обществе (на фоне нарастания других острых общественных проблем) усиливается резким снижением у населения России интереса к чтению. Современная ситуация с чтением в России характеризуется как системный кризис читательской культуры. Россия подошла к критическому пределу пренебрежения чтением».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учитель\Desktop\Новый ПК\новые картинки\Коллекция картинок (Microsoft)\j0430728.jpg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71670" y="357166"/>
            <a:ext cx="6858047" cy="621510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2285984" y="500042"/>
            <a:ext cx="64294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3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1300" b="1" dirty="0" smtClean="0">
                <a:solidFill>
                  <a:srgbClr val="C00000"/>
                </a:solidFill>
              </a:rPr>
              <a:t>Современная ситуация с чтением. Проблемы.</a:t>
            </a:r>
            <a:endParaRPr lang="ru-RU" sz="1300" dirty="0" smtClean="0">
              <a:solidFill>
                <a:srgbClr val="C00000"/>
              </a:solidFill>
            </a:endParaRPr>
          </a:p>
          <a:p>
            <a:pPr algn="just"/>
            <a:endParaRPr lang="ru-RU" sz="1300" dirty="0" smtClean="0"/>
          </a:p>
          <a:p>
            <a:r>
              <a:rPr lang="ru-RU" sz="1300" dirty="0" smtClean="0"/>
              <a:t>       Безусловно, пути выхода из читательского кризиса неоднозначны, но главным звеном в этом сложном  процессе является возрождение системы педагогического руководства  формированием грамотного читателя в школе, системы, основанной на разумном сочетании методических традиций, лучшего опыта учителей нашей республики, российской и зарубежной школы с современными образовательными технологиями.</a:t>
            </a:r>
          </a:p>
          <a:p>
            <a:endParaRPr lang="ru-RU" sz="1300" dirty="0" smtClean="0"/>
          </a:p>
          <a:p>
            <a:r>
              <a:rPr lang="ru-RU" sz="1300" dirty="0" smtClean="0"/>
              <a:t>        Кроме того, необходимо изучение уже созданных и функционирующих региональных, муниципальных, школьных региональных и муниципальных программ, реализующих основные положения национальной программы поддержки и развития чтения, таких, как: «Читающая Хакасия», «Целевая программа поддержки и развития чтения в Калининградской области на 2010-2014 годы», «Концепция поддержки и развития детского и юношеского чтения в Челябинской области», «Программа мероприятий по поддержке и пропаганде чтения в городе Москве», «Программа поддержки и развития в Санкт-Петербурге на 2009-2011 годы».</a:t>
            </a:r>
          </a:p>
          <a:p>
            <a:endParaRPr lang="ru-RU" sz="1300" dirty="0" smtClean="0"/>
          </a:p>
          <a:p>
            <a:r>
              <a:rPr lang="ru-RU" sz="1300" dirty="0" smtClean="0"/>
              <a:t>        Особую важность для продвижения чтения в школе представляет изучение опыта локальных программ нашего региона: Читающая </a:t>
            </a:r>
            <a:r>
              <a:rPr lang="ru-RU" sz="1300" dirty="0" err="1" smtClean="0"/>
              <a:t>Олёкма</a:t>
            </a:r>
            <a:r>
              <a:rPr lang="ru-RU" sz="1300" dirty="0" smtClean="0"/>
              <a:t>», «Читающий Ленский район», «Читающий </a:t>
            </a:r>
            <a:r>
              <a:rPr lang="ru-RU" sz="1300" dirty="0" err="1" smtClean="0"/>
              <a:t>Хангаласский</a:t>
            </a:r>
            <a:r>
              <a:rPr lang="ru-RU" sz="1300" dirty="0" smtClean="0"/>
              <a:t> улус», а также участие в проекте «Читающая Якутия».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Users\учитель\Desktop\Новый ПК\новые картинки\Коллекция картинок (Microsoft)\j0430728.jpg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214290"/>
            <a:ext cx="6643734" cy="635798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2500298" y="357166"/>
            <a:ext cx="6286544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300" dirty="0" smtClean="0">
              <a:solidFill>
                <a:srgbClr val="C00000"/>
              </a:solidFill>
            </a:endParaRPr>
          </a:p>
          <a:p>
            <a:r>
              <a:rPr lang="ru-RU" sz="1300" dirty="0" smtClean="0">
                <a:solidFill>
                  <a:srgbClr val="C00000"/>
                </a:solidFill>
              </a:rPr>
              <a:t>Основной </a:t>
            </a:r>
            <a:r>
              <a:rPr lang="ru-RU" sz="1300" b="1" dirty="0" smtClean="0">
                <a:solidFill>
                  <a:srgbClr val="C00000"/>
                </a:solidFill>
              </a:rPr>
              <a:t>круг проблем</a:t>
            </a:r>
            <a:r>
              <a:rPr lang="ru-RU" sz="1300" dirty="0" smtClean="0">
                <a:solidFill>
                  <a:srgbClr val="C00000"/>
                </a:solidFill>
              </a:rPr>
              <a:t>, связанных с поддержкой и развитием чтения в школах, объективно распределяется по двум группам.</a:t>
            </a:r>
          </a:p>
          <a:p>
            <a:r>
              <a:rPr lang="ru-RU" sz="1300" dirty="0" smtClean="0"/>
              <a:t> </a:t>
            </a:r>
          </a:p>
          <a:p>
            <a:pPr lvl="0"/>
            <a:r>
              <a:rPr lang="ru-RU" sz="1300" b="1" u="sng" dirty="0" smtClean="0"/>
              <a:t>Проблемы, которые невозможно решить внутри отдельного образовательного учреждения:</a:t>
            </a:r>
            <a:endParaRPr lang="ru-RU" sz="1300" u="sng" dirty="0" smtClean="0"/>
          </a:p>
          <a:p>
            <a:pPr lvl="0"/>
            <a:endParaRPr lang="ru-RU" sz="1300" dirty="0" smtClean="0"/>
          </a:p>
          <a:p>
            <a:pPr lvl="0"/>
            <a:r>
              <a:rPr lang="ru-RU" sz="1300" dirty="0" smtClean="0"/>
              <a:t>      Репертуар издаваемой книжной продукции для детей и юношества, ее полиграфическое качество как в масштабах страны, так и в республике оставляет желать много лучшего: недостаточно переиздаются классические произведения российских и зарубежных авторов и иллюстраторов, не хватает книг о школе, о сверстниках, серии ЖЗЛ и подобных изданий. </a:t>
            </a:r>
          </a:p>
          <a:p>
            <a:pPr lvl="0"/>
            <a:endParaRPr lang="ru-RU" sz="1300" dirty="0" smtClean="0"/>
          </a:p>
          <a:p>
            <a:pPr lvl="0"/>
            <a:r>
              <a:rPr lang="ru-RU" sz="1300" dirty="0" smtClean="0"/>
              <a:t>В школах республики необходимы  произведения регионального компонента – переводы классиков и современных якутских писателей, книги представителей малых народов Севера, русских писателей - наших   земляков, авторов, представляющих «якутский текст» в российской литературе.</a:t>
            </a:r>
          </a:p>
          <a:p>
            <a:pPr lvl="0"/>
            <a:endParaRPr lang="ru-RU" sz="1300" dirty="0" smtClean="0"/>
          </a:p>
          <a:p>
            <a:pPr lvl="0"/>
            <a:r>
              <a:rPr lang="ru-RU" sz="1300" dirty="0" smtClean="0"/>
              <a:t>      В системе профессиональной подготовки филологов совершенствованию читательской компетенции студентов, подготовке их и руководству чтением школьников пока еще отводится весьма скромное место, причем объем этого аспекта образовательного процесса неизбежно сокращается в связи с переходом на двухуровневое высшее образование.</a:t>
            </a:r>
          </a:p>
          <a:p>
            <a:pPr lvl="0"/>
            <a:endParaRPr lang="ru-RU" sz="1300" dirty="0" smtClean="0"/>
          </a:p>
          <a:p>
            <a:pPr lvl="0"/>
            <a:r>
              <a:rPr lang="ru-RU" sz="1300" dirty="0" smtClean="0"/>
              <a:t>     Финансирование школьных и многих общедоступных библиотек, бедность их книжных фондов, отсутствие возможности выписывать периодические издания в полном объеме, внедрять информационные технологии приводит к тому, что ученики часто игнорируют библиотеки.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учитель\Desktop\Новый ПК\новые картинки\Коллекция картинок (Microsoft)\j0430728.jpg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3108" y="428604"/>
            <a:ext cx="6715172" cy="60722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2428860" y="571480"/>
            <a:ext cx="614366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300" dirty="0" smtClean="0">
              <a:solidFill>
                <a:srgbClr val="C00000"/>
              </a:solidFill>
            </a:endParaRPr>
          </a:p>
          <a:p>
            <a:r>
              <a:rPr lang="ru-RU" sz="1400" dirty="0" smtClean="0">
                <a:solidFill>
                  <a:srgbClr val="C00000"/>
                </a:solidFill>
              </a:rPr>
              <a:t>Основной </a:t>
            </a:r>
            <a:r>
              <a:rPr lang="ru-RU" sz="1400" b="1" dirty="0" smtClean="0">
                <a:solidFill>
                  <a:srgbClr val="C00000"/>
                </a:solidFill>
              </a:rPr>
              <a:t>круг проблем</a:t>
            </a:r>
            <a:r>
              <a:rPr lang="ru-RU" sz="1400" dirty="0" smtClean="0">
                <a:solidFill>
                  <a:srgbClr val="C00000"/>
                </a:solidFill>
              </a:rPr>
              <a:t>, связанных с поддержкой и развитием чтения в школах объективно распределяется по двум группам.</a:t>
            </a:r>
          </a:p>
          <a:p>
            <a:r>
              <a:rPr lang="ru-RU" sz="1400" dirty="0" smtClean="0"/>
              <a:t> </a:t>
            </a:r>
          </a:p>
          <a:p>
            <a:endParaRPr lang="ru-RU" sz="1400" dirty="0" smtClean="0"/>
          </a:p>
          <a:p>
            <a:pPr lvl="0"/>
            <a:r>
              <a:rPr lang="ru-RU" sz="1400" b="1" u="sng" dirty="0" smtClean="0"/>
              <a:t>Локальные проблемы образовательного учреждения.</a:t>
            </a:r>
          </a:p>
          <a:p>
            <a:pPr lvl="0"/>
            <a:endParaRPr lang="ru-RU" sz="1400" u="sng" dirty="0" smtClean="0"/>
          </a:p>
          <a:p>
            <a:pPr lvl="0"/>
            <a:r>
              <a:rPr lang="ru-RU" sz="1400" dirty="0" smtClean="0"/>
              <a:t>      Неравномерность культурного уровня, а, следовательно, уровня читательской культуры учащихся в зависимости от микрорайона школы.</a:t>
            </a:r>
          </a:p>
          <a:p>
            <a:pPr lvl="0"/>
            <a:r>
              <a:rPr lang="ru-RU" sz="1400" dirty="0" smtClean="0"/>
              <a:t>Билингвизм учеников в последние десятилетия из-за притока мигрантов постепенно превращается в </a:t>
            </a:r>
            <a:r>
              <a:rPr lang="ru-RU" sz="1400" dirty="0" err="1" smtClean="0"/>
              <a:t>полиэтническое</a:t>
            </a:r>
            <a:r>
              <a:rPr lang="ru-RU" sz="1400" dirty="0" smtClean="0"/>
              <a:t> сообщество. У учащихся–</a:t>
            </a:r>
            <a:r>
              <a:rPr lang="ru-RU" sz="1400" dirty="0" err="1" smtClean="0"/>
              <a:t>билингвов</a:t>
            </a:r>
            <a:r>
              <a:rPr lang="ru-RU" sz="1400" dirty="0" smtClean="0"/>
              <a:t> закономерно сокращено время на чтение произведений даже программных, на русском языке.</a:t>
            </a:r>
          </a:p>
          <a:p>
            <a:pPr lvl="0"/>
            <a:endParaRPr lang="ru-RU" sz="1400" dirty="0" smtClean="0"/>
          </a:p>
          <a:p>
            <a:pPr lvl="0"/>
            <a:r>
              <a:rPr lang="ru-RU" sz="1400" dirty="0" smtClean="0"/>
              <a:t>      Двухсменные занятия не позволяют в полной мере развернуть исследовательскую и проектную деятельность школьников, связанную с созданием устойчивой читательской среды.</a:t>
            </a:r>
          </a:p>
          <a:p>
            <a:pPr lvl="0"/>
            <a:r>
              <a:rPr lang="ru-RU" sz="1400" dirty="0" smtClean="0"/>
              <a:t>      Не в полной мере используются ИТК.</a:t>
            </a:r>
          </a:p>
          <a:p>
            <a:pPr lvl="0"/>
            <a:endParaRPr lang="ru-RU" sz="1400" dirty="0" smtClean="0"/>
          </a:p>
          <a:p>
            <a:pPr lvl="0"/>
            <a:r>
              <a:rPr lang="ru-RU" sz="1400" dirty="0" smtClean="0"/>
              <a:t>      «Пушкинское начало» внеурочной работы далеко не всегда связывается с читательской средой.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учитель\Desktop\Новый ПК\новые картинки\Коллекция картинок (Microsoft)\j0430728.jpg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2" y="428604"/>
            <a:ext cx="6786610" cy="600079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2357422" y="500042"/>
            <a:ext cx="6215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C00000"/>
              </a:solidFill>
            </a:endParaRPr>
          </a:p>
          <a:p>
            <a:r>
              <a:rPr lang="ru-RU" sz="1400" b="1" dirty="0" smtClean="0">
                <a:solidFill>
                  <a:srgbClr val="C00000"/>
                </a:solidFill>
              </a:rPr>
              <a:t>Основные задачи концепции заключаются в следующем:</a:t>
            </a:r>
          </a:p>
          <a:p>
            <a:endParaRPr lang="ru-RU" sz="1400" dirty="0" smtClean="0"/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Возвращение интереса к чтению;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Формирование грамотного читателя;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Воспитание личности (приобщение к вечным нравственным ценностям, социализация, профессиональное самоопределение, совершенствование культурологической, речевой, коммуникативной, информационной компетенций;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Обновление круга чтения;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Создание в школе устойчивой читательской среды.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Принципы реализации концепции:</a:t>
            </a:r>
          </a:p>
          <a:p>
            <a:endParaRPr lang="ru-RU" sz="14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Системность;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Преемственность;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Вариативность;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Разумное сочетание методических традиций и современных образовательных и воспитательных подходов;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Учет особенностей учащихся – возрастных, </a:t>
            </a:r>
            <a:r>
              <a:rPr lang="ru-RU" sz="1400" dirty="0" err="1" smtClean="0"/>
              <a:t>гендерных</a:t>
            </a:r>
            <a:r>
              <a:rPr lang="ru-RU" sz="1400" dirty="0" smtClean="0"/>
              <a:t>, этнопсихологических, индивидуальных;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 </a:t>
            </a:r>
            <a:r>
              <a:rPr lang="ru-RU" sz="1400" dirty="0" err="1" smtClean="0"/>
              <a:t>Интегративность</a:t>
            </a:r>
            <a:r>
              <a:rPr lang="ru-RU" sz="1400" dirty="0" smtClean="0"/>
              <a:t> – интеграция действий преподавателей всех предметов, школьного библиотекаря, родителей под руководством словесников.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875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428760" cy="1635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00372"/>
            <a:ext cx="142875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5017"/>
            <a:ext cx="1428750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учитель\Desktop\Новый ПК\новые картинки\Коллекция картинок (Microsoft)\j0430728.jpg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14546" y="357166"/>
            <a:ext cx="6643734" cy="614366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2357422" y="285728"/>
            <a:ext cx="6500842" cy="600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50" b="1" dirty="0" smtClean="0">
              <a:solidFill>
                <a:srgbClr val="FF0000"/>
              </a:solidFill>
            </a:endParaRPr>
          </a:p>
          <a:p>
            <a:r>
              <a:rPr lang="ru-RU" sz="1150" b="1" dirty="0" smtClean="0">
                <a:solidFill>
                  <a:srgbClr val="FF0000"/>
                </a:solidFill>
              </a:rPr>
              <a:t>СИСТЕМА ПЕДАГОГИЧЕСКОГО РУКОВОДСТВА ЧТЕНИЕМ ШКОЛЬНИКОВ. </a:t>
            </a:r>
            <a:endParaRPr lang="ru-RU" sz="1150" dirty="0" smtClean="0">
              <a:solidFill>
                <a:srgbClr val="FF0000"/>
              </a:solidFill>
            </a:endParaRPr>
          </a:p>
          <a:p>
            <a:r>
              <a:rPr lang="ru-RU" sz="1150" b="1" dirty="0" smtClean="0"/>
              <a:t> </a:t>
            </a:r>
            <a:endParaRPr lang="ru-RU" sz="1150" dirty="0" smtClean="0"/>
          </a:p>
          <a:p>
            <a:pPr>
              <a:lnSpc>
                <a:spcPts val="1500"/>
              </a:lnSpc>
            </a:pPr>
            <a:r>
              <a:rPr lang="ru-RU" sz="1150" dirty="0" smtClean="0"/>
              <a:t>      </a:t>
            </a:r>
            <a:r>
              <a:rPr lang="ru-RU" sz="1200" dirty="0" smtClean="0"/>
              <a:t>Первым этапом системы является </a:t>
            </a:r>
            <a:r>
              <a:rPr lang="ru-RU" sz="1200" u="sng" dirty="0" smtClean="0"/>
              <a:t>мониторинг</a:t>
            </a:r>
            <a:r>
              <a:rPr lang="ru-RU" sz="1200" dirty="0" smtClean="0"/>
              <a:t> читательских интересов, проводимый регулярно в следующих формах: анкетирование; индивидуальные и групповые беседы; посещение учащихся на дому с целью изучения домашних библиотек, выявление читательской атмосферы семьи; изучение читательских дневников, в том числе компьютерных, сочинения–отзывы, сочинения-рецензии о самостоятельно прочитанных книгах. На основании количественного и качественного анализа полученных данных, выявления эволюции читательских предпочтений, круга и мотивов чтения осуществляется перспективное планирование работы на учебный год в тематический план включаются темы уроков внеклассного чтения, уточняется их место, корректируются основной список для внеклассного чтения, а также дополнительные индивидуальные читательские маршруты для отдельных учеников.</a:t>
            </a:r>
          </a:p>
          <a:p>
            <a:pPr>
              <a:lnSpc>
                <a:spcPts val="1500"/>
              </a:lnSpc>
            </a:pPr>
            <a:r>
              <a:rPr lang="ru-RU" sz="1200" dirty="0" smtClean="0"/>
              <a:t>      Этап </a:t>
            </a:r>
            <a:r>
              <a:rPr lang="ru-RU" sz="1200" u="sng" dirty="0" smtClean="0"/>
              <a:t>рекомендации</a:t>
            </a:r>
            <a:r>
              <a:rPr lang="ru-RU" sz="1200" dirty="0" smtClean="0"/>
              <a:t> мотивирует учеников на чтение. Главная задача его – заинтересовать детей и подростков; основная составляющая устных рекомендаций - эмоциональное слово учителя (старшего ученика, родителя), подкрепленное фрагментарным чтением, компьютерными презентациями, показом книги.</a:t>
            </a:r>
          </a:p>
          <a:p>
            <a:pPr>
              <a:lnSpc>
                <a:spcPts val="1500"/>
              </a:lnSpc>
            </a:pPr>
            <a:r>
              <a:rPr lang="ru-RU" sz="1200" dirty="0" smtClean="0"/>
              <a:t>      </a:t>
            </a:r>
            <a:r>
              <a:rPr lang="ru-RU" sz="1200" u="sng" dirty="0" smtClean="0"/>
              <a:t>Контроль</a:t>
            </a:r>
            <a:r>
              <a:rPr lang="ru-RU" sz="1200" dirty="0" smtClean="0"/>
              <a:t>  чтения  к урокам внеклассного чтения проводится в форме тестов, викторин, литературных диктантов, предварительных сочинений.</a:t>
            </a:r>
          </a:p>
          <a:p>
            <a:pPr>
              <a:lnSpc>
                <a:spcPts val="1500"/>
              </a:lnSpc>
            </a:pPr>
            <a:r>
              <a:rPr lang="ru-RU" sz="1200" dirty="0" smtClean="0"/>
              <a:t>      Все уроки внеклассного чтения проводятся только на основе блоков </a:t>
            </a:r>
            <a:r>
              <a:rPr lang="ru-RU" sz="1200" u="sng" dirty="0" smtClean="0"/>
              <a:t>опережающих домашних заданий</a:t>
            </a:r>
            <a:r>
              <a:rPr lang="ru-RU" sz="1200" dirty="0" smtClean="0"/>
              <a:t>, чаще с включением нетрадиционных элементов, обязательными условиями являются личностно - </a:t>
            </a:r>
            <a:r>
              <a:rPr lang="ru-RU" sz="1200" dirty="0" err="1" smtClean="0"/>
              <a:t>деятельностный</a:t>
            </a:r>
            <a:r>
              <a:rPr lang="ru-RU" sz="1200" dirty="0" smtClean="0"/>
              <a:t> характер заданий, включение выразительного чтения, использование внешней наглядности (компьютерная техника, интернет), игровые моменты в основной школе, элементы проблемного обучения, проблемные вопросы в старших классах.</a:t>
            </a:r>
          </a:p>
          <a:p>
            <a:pPr>
              <a:lnSpc>
                <a:spcPts val="1500"/>
              </a:lnSpc>
            </a:pPr>
            <a:r>
              <a:rPr lang="ru-RU" sz="1200" dirty="0" smtClean="0"/>
              <a:t>      </a:t>
            </a:r>
            <a:r>
              <a:rPr lang="ru-RU" sz="1200" u="sng" dirty="0" smtClean="0"/>
              <a:t>Письменные работы</a:t>
            </a:r>
            <a:r>
              <a:rPr lang="ru-RU" sz="1200" dirty="0" smtClean="0"/>
              <a:t> на основе самостоятельно прочитанных книг могут как предшествовать урокам внеклассного чтения, так и проводиться после них: читательские отзывы, аннотации, подготовка компьютерных презентаций – в основной школе, рецензии, мини-хрестоматии критических отзывов, сочинения-обзоры в старших классах.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1256</TotalTime>
  <Words>1980</Words>
  <Application>Microsoft Office PowerPoint</Application>
  <PresentationFormat>Экран (4:3)</PresentationFormat>
  <Paragraphs>261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133</cp:revision>
  <dcterms:created xsi:type="dcterms:W3CDTF">2012-04-13T00:29:41Z</dcterms:created>
  <dcterms:modified xsi:type="dcterms:W3CDTF">2012-10-22T04:39:10Z</dcterms:modified>
</cp:coreProperties>
</file>