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</p:sldMasterIdLst>
  <p:notesMasterIdLst>
    <p:notesMasterId r:id="rId7"/>
  </p:notesMasterIdLst>
  <p:sldIdLst>
    <p:sldId id="256" r:id="rId3"/>
    <p:sldId id="257" r:id="rId4"/>
    <p:sldId id="261" r:id="rId5"/>
    <p:sldId id="266" r:id="rId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008000"/>
    <a:srgbClr val="A60A5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5" y="11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8B061-6342-463D-AB9A-EC7682141BE4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DD045-179E-45BB-9472-A5BAA8B8C5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096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DD045-179E-45BB-9472-A5BAA8B8C5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35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461B37-EAB7-4B3F-9A75-8669017ACB73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E73093-E7CF-4EB2-A772-FF1049915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a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12368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51" y="1124744"/>
            <a:ext cx="9144000" cy="172819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5400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ШКОЛА О КНИГЕ, </a:t>
            </a:r>
            <a:br>
              <a:rPr lang="ru-RU" sz="5400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spc="50" dirty="0" smtClean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КНИГА О ШКОЛЕ</a:t>
            </a:r>
            <a:endParaRPr lang="ru-RU" sz="5400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43998" cy="1448297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Цели акции:</a:t>
            </a:r>
            <a: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type="body" idx="2"/>
          </p:nvPr>
        </p:nvSpPr>
        <p:spPr>
          <a:xfrm>
            <a:off x="642910" y="500042"/>
            <a:ext cx="8286808" cy="4665700"/>
          </a:xfrm>
        </p:spPr>
        <p:txBody>
          <a:bodyPr>
            <a:normAutofit/>
          </a:bodyPr>
          <a:lstStyle/>
          <a:p>
            <a:pPr lvl="0" algn="l">
              <a:lnSpc>
                <a:spcPts val="15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B050"/>
                </a:solidFill>
              </a:rPr>
              <a:t>вызвать интерес к  книгам о школе;</a:t>
            </a:r>
          </a:p>
          <a:p>
            <a:pPr algn="l">
              <a:lnSpc>
                <a:spcPts val="15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rgbClr val="00B050"/>
                </a:solidFill>
              </a:rPr>
              <a:t>повысить  авторитет  читателя;</a:t>
            </a:r>
          </a:p>
          <a:p>
            <a:pPr algn="l">
              <a:lnSpc>
                <a:spcPts val="1500"/>
              </a:lnSpc>
            </a:pPr>
            <a:r>
              <a:rPr lang="ru-RU" dirty="0">
                <a:solidFill>
                  <a:srgbClr val="00B050"/>
                </a:solidFill>
              </a:rPr>
              <a:t>в</a:t>
            </a:r>
            <a:r>
              <a:rPr lang="ru-RU" dirty="0" smtClean="0">
                <a:solidFill>
                  <a:srgbClr val="00B050"/>
                </a:solidFill>
              </a:rPr>
              <a:t>оспитать уважительное отношение школьников к  учителям и друг к другу.</a:t>
            </a:r>
          </a:p>
          <a:p>
            <a:pPr algn="l">
              <a:lnSpc>
                <a:spcPts val="1500"/>
              </a:lnSpc>
            </a:pP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</a:t>
            </a:r>
          </a:p>
          <a:p>
            <a:pPr algn="l">
              <a:lnSpc>
                <a:spcPts val="1500"/>
              </a:lnSpc>
            </a:pPr>
            <a:r>
              <a:rPr lang="ru-RU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sz="2000" dirty="0" smtClean="0">
              <a:solidFill>
                <a:srgbClr val="CC0000"/>
              </a:solidFill>
            </a:endParaRPr>
          </a:p>
          <a:p>
            <a:pPr lvl="0"/>
            <a:endParaRPr lang="ru-RU" sz="3600" dirty="0" smtClean="0">
              <a:solidFill>
                <a:srgbClr val="CC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850"/>
          <a:stretch>
            <a:fillRect/>
          </a:stretch>
        </p:blipFill>
        <p:spPr bwMode="auto">
          <a:xfrm>
            <a:off x="0" y="1357298"/>
            <a:ext cx="2357454" cy="421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5984" y="1785926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развивать творческие способности учащихся;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поднять вопрос о взаимоотношениях школьников;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70C0"/>
                </a:solidFill>
              </a:rPr>
              <a:t> рассмотреть пути  решений конфликтов  посредством наглядного примера из книг о школе.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071810"/>
            <a:ext cx="6357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Участники акции: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учащиеся с 1-11 классы.</a:t>
            </a:r>
          </a:p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Сроки проведения акции: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старт- 1 сентября 2012 года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Окончание акции: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май 2013 года.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4071942"/>
            <a:ext cx="1887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Этапы акции: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4429132"/>
            <a:ext cx="67151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1600" dirty="0" smtClean="0">
                <a:solidFill>
                  <a:srgbClr val="A60A51"/>
                </a:solidFill>
              </a:rPr>
              <a:t>Чтение книг о школе.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1600" dirty="0" smtClean="0">
                <a:solidFill>
                  <a:srgbClr val="A60A51"/>
                </a:solidFill>
              </a:rPr>
              <a:t>Кинолента о школе.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1600" dirty="0" smtClean="0">
                <a:solidFill>
                  <a:srgbClr val="A60A51"/>
                </a:solidFill>
              </a:rPr>
              <a:t>Создание фотоальбомов и фильмов.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1600" dirty="0" smtClean="0">
                <a:solidFill>
                  <a:srgbClr val="A60A51"/>
                </a:solidFill>
              </a:rPr>
              <a:t>Результат: Выпуск электронного сборника рассказов о школе.</a:t>
            </a:r>
            <a:endParaRPr lang="ru-RU" sz="1600" dirty="0">
              <a:solidFill>
                <a:srgbClr val="A60A5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428605"/>
            <a:ext cx="3857651" cy="357190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000" dirty="0" smtClean="0">
                <a:solidFill>
                  <a:srgbClr val="FF0000"/>
                </a:solidFill>
              </a:rPr>
              <a:t>Чтение книг о школе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467756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8000"/>
                </a:solidFill>
              </a:rPr>
              <a:t>Цикл мероприятий на данном этапе:</a:t>
            </a:r>
          </a:p>
          <a:p>
            <a:pPr>
              <a:lnSpc>
                <a:spcPts val="14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Рассказ о создании книги.</a:t>
            </a:r>
          </a:p>
          <a:p>
            <a:pPr>
              <a:lnSpc>
                <a:spcPts val="14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Создание списка художественной  литературы о школе.</a:t>
            </a:r>
          </a:p>
          <a:p>
            <a:pPr lvl="0">
              <a:lnSpc>
                <a:spcPts val="14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Организация выставки книг о школе в библиотеке ( «Лавка менялы»).</a:t>
            </a:r>
          </a:p>
          <a:p>
            <a:pPr lvl="0">
              <a:lnSpc>
                <a:spcPts val="14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 Мероприятие «Учитель вечен на земле».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ru-RU" sz="16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082"/>
          <a:stretch>
            <a:fillRect/>
          </a:stretch>
        </p:blipFill>
        <p:spPr bwMode="auto">
          <a:xfrm>
            <a:off x="-3357618" y="4071942"/>
            <a:ext cx="2428892" cy="335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2844" y="2214554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srgbClr val="0000FF"/>
                </a:solidFill>
              </a:rPr>
              <a:t>    Открытые уроки по художественным произведениям  о школе.</a:t>
            </a:r>
          </a:p>
          <a:p>
            <a:pPr lvl="0"/>
            <a:r>
              <a:rPr lang="ru-RU" sz="1600" dirty="0" smtClean="0">
                <a:solidFill>
                  <a:srgbClr val="0000FF"/>
                </a:solidFill>
              </a:rPr>
              <a:t>    Анкетирование  по прочитанным книгам.</a:t>
            </a:r>
          </a:p>
          <a:p>
            <a:pPr lvl="0"/>
            <a:r>
              <a:rPr lang="ru-RU" sz="1600" dirty="0" smtClean="0">
                <a:solidFill>
                  <a:srgbClr val="0000FF"/>
                </a:solidFill>
              </a:rPr>
              <a:t>    Знакомство с книгой якутского писателя В.С. </a:t>
            </a:r>
            <a:r>
              <a:rPr lang="ru-RU" sz="1600" dirty="0" err="1" smtClean="0">
                <a:solidFill>
                  <a:srgbClr val="0000FF"/>
                </a:solidFill>
              </a:rPr>
              <a:t>Яковлева-Далана</a:t>
            </a:r>
            <a:r>
              <a:rPr lang="ru-RU" sz="1600" dirty="0" smtClean="0">
                <a:solidFill>
                  <a:srgbClr val="0000FF"/>
                </a:solidFill>
              </a:rPr>
              <a:t> «Удивительная пора»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3071810"/>
            <a:ext cx="4207589" cy="428628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rmAutofit fontScale="97500"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+mj-lt"/>
              <a:buAutoNum type="romanUcPeriod" startAt="2"/>
              <a:tabLst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Кинолента о школе</a:t>
            </a:r>
            <a:endParaRPr lang="ru-RU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643446"/>
            <a:ext cx="1643074" cy="206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85720" y="3500438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создание списка фильмов о школе.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просмотр фильмов о школе.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конкурс сочинений.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урок-диспут, поднимающий нравственные проблемы современной молодежи.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000232" y="4786322"/>
            <a:ext cx="6786610" cy="50006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III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 Создание фотоальбомов и фильмов по мотивам книг о школе</a:t>
            </a:r>
            <a:endParaRPr lang="ru-RU" sz="2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1670" y="5214950"/>
            <a:ext cx="664373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Фотоконкурс «Школа во все времена».</a:t>
            </a: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Рассказ о создании фильма.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Встреча с режиссером.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Подготовка сценария фильма.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00FF"/>
                </a:solidFill>
              </a:rPr>
              <a:t> Создание своего фильма о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85729"/>
            <a:ext cx="3636085" cy="42862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A60A51"/>
                </a:solidFill>
              </a:rPr>
              <a:t>      Результат акции:</a:t>
            </a:r>
            <a:endParaRPr lang="ru-RU" sz="2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488" y="285728"/>
            <a:ext cx="8182005" cy="8400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A60A51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Выпуск электронного сборника рассказов о школе.</a:t>
            </a:r>
          </a:p>
          <a:p>
            <a:pPr>
              <a:buNone/>
            </a:pPr>
            <a:endParaRPr lang="ru-RU" sz="2000" b="1" dirty="0">
              <a:solidFill>
                <a:srgbClr val="A60A5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231030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8229600" cy="357190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tabLst/>
              <a:defRPr/>
            </a:pPr>
            <a:r>
              <a:rPr lang="ru-RU" sz="2000" b="1" u="sng" dirty="0" smtClean="0">
                <a:solidFill>
                  <a:srgbClr val="A60A51"/>
                </a:solidFill>
                <a:latin typeface="+mj-lt"/>
                <a:ea typeface="+mj-ea"/>
                <a:cs typeface="+mj-cs"/>
              </a:rPr>
              <a:t>Список книг о школе.</a:t>
            </a:r>
            <a:endParaRPr lang="ru-RU" sz="2000" b="1" u="sng" dirty="0">
              <a:solidFill>
                <a:srgbClr val="A60A5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1142984"/>
            <a:ext cx="6572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200" dirty="0" smtClean="0">
                <a:solidFill>
                  <a:srgbClr val="008000"/>
                </a:solidFill>
              </a:rPr>
              <a:t>Начальная школа: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Артюхова Н. «Светлана»; «Мама»;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Вигдорова Ф. «Мой класс»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Галахова Г. «Поющий тростник»</a:t>
            </a:r>
          </a:p>
          <a:p>
            <a:r>
              <a:rPr lang="ru-RU" sz="1200" dirty="0" err="1" smtClean="0">
                <a:solidFill>
                  <a:srgbClr val="0000FF"/>
                </a:solidFill>
              </a:rPr>
              <a:t>Голявкин</a:t>
            </a:r>
            <a:r>
              <a:rPr lang="ru-RU" sz="1200" dirty="0" smtClean="0">
                <a:solidFill>
                  <a:srgbClr val="0000FF"/>
                </a:solidFill>
              </a:rPr>
              <a:t> В. «Тетрадки под дождем» 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Давыдычев Л. «Многотрудная, полная невзгод и опасностей, жизнь Ивана Семенова, второклассника и второгодника»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Добряков В. «Вредитель Витька Черенок»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Драгунский Виктор «Денискины рассказы»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Забила Н. «</a:t>
            </a:r>
            <a:r>
              <a:rPr lang="ru-RU" sz="1200" dirty="0" err="1" smtClean="0">
                <a:solidFill>
                  <a:srgbClr val="0000FF"/>
                </a:solidFill>
              </a:rPr>
              <a:t>Катруся</a:t>
            </a:r>
            <a:r>
              <a:rPr lang="ru-RU" sz="1200" dirty="0" smtClean="0">
                <a:solidFill>
                  <a:srgbClr val="0000FF"/>
                </a:solidFill>
              </a:rPr>
              <a:t> уже большая»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Носов Николай «Витя Малеев в школе и дома»</a:t>
            </a:r>
          </a:p>
          <a:p>
            <a:r>
              <a:rPr lang="ru-RU" sz="1200" dirty="0" smtClean="0">
                <a:solidFill>
                  <a:srgbClr val="0000FF"/>
                </a:solidFill>
              </a:rPr>
              <a:t>Шварц Евгений «Первоклассница»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-6072262" y="6715148"/>
            <a:ext cx="8229600" cy="3500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ts val="6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endParaRPr lang="ru-RU" sz="12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3643314"/>
          <a:ext cx="8858312" cy="30388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9156"/>
                <a:gridCol w="4429156"/>
              </a:tblGrid>
              <a:tr h="370840">
                <a:tc>
                  <a:txBody>
                    <a:bodyPr/>
                    <a:lstStyle/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Средние, старшие классы: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Алексин А. «Коля пишет Оле, Оля пишет Коле» и другие рассказы, повести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Богданов Н. «Когда я был вожатым»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Бродицкая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Ю. «Десятому классу лично»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Велтистов Е. «Приключения Электроника»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Верейская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Е «Три девочки»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Воронкова Л. «Старшая сестра», «Личное счастье»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Гарин-Михайловский. «Детство Темы»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Железников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В. «Чучело»; «Чудак из 5-Б»; » Каждый мечтает о собаке»; и др.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Ильина Е. «Четвертая высота»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Иванов С. «Тринадцатый год жизни»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Исарова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Л. «Война с </a:t>
                      </a: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аксимомой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»;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Кассиль Л. «Великое противостояние»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Кауфман Б. «Вверх по лестнице, ведущей вниз»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Киселев В. «Девочка и </a:t>
                      </a: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птицелет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Крапивин В. «Колыбельная для брата», «Мушкетер и фея»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Лагин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Лазарь «Старик </a:t>
                      </a: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Хоттабыч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»</a:t>
                      </a:r>
                    </a:p>
                    <a:p>
                      <a:pPr marL="228600" marR="0" lvl="0" indent="-182880" algn="l" defTabSz="914400" rtl="0" eaLnBrk="1" fontAlgn="auto" latinLnBrk="0" hangingPunct="1">
                        <a:lnSpc>
                          <a:spcPts val="6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Pct val="130000"/>
                        <a:buFont typeface="Georgia" pitchFamily="18" charset="0"/>
                        <a:buChar char="*"/>
                        <a:tabLst/>
                        <a:defRPr/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Лиханов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А. «День твоего рождения»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lang="ru-RU" sz="1100" dirty="0" smtClean="0">
                        <a:solidFill>
                          <a:srgbClr val="0000FF"/>
                        </a:solidFill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Матвеев Г «Семнадцатилетние»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Медынский Г. «Повесть о юности» ( о ребятах 10 класса)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Носов Н. «Веселая семейка», «Дневник Коли  </a:t>
                      </a: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Синицина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», и другие рассказы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Огнев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Н. «Дневник Кости Рябцева»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Осеева В. «Васёк Трубачёв и его товарищи»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Пантелеев «Республика ШКИД»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Поликарпова Т. «Две березы на холме»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Поляков Юрий «Работа над ошибками»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Тендряков В. Ф. «Чудотворная»; «Ночь после выпуска»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Федоров Н. «Напиши мне ответ»; «На Аптекарском острове»; «Дневник»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Халина </a:t>
                      </a: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Снопкевич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«2х2=мечта»(польская книга)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Щербакова Галина «Вам и не снилось». «Отчаянная осень»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Ульф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rgbClr val="0000FF"/>
                          </a:solidFill>
                        </a:rPr>
                        <a:t>Старк</a:t>
                      </a:r>
                      <a:r>
                        <a:rPr lang="ru-RU" sz="1100" dirty="0" smtClean="0">
                          <a:solidFill>
                            <a:srgbClr val="0000FF"/>
                          </a:solidFill>
                        </a:rPr>
                        <a:t> «Чудаки и зануды»;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633</Words>
  <Application>Microsoft Office PowerPoint</Application>
  <PresentationFormat>Экран (4:3)</PresentationFormat>
  <Paragraphs>86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Воздушный поток</vt:lpstr>
      <vt:lpstr>Открытая</vt:lpstr>
      <vt:lpstr>ШКОЛА О КНИГЕ,  КНИГА О ШКОЛЕ</vt:lpstr>
      <vt:lpstr>Цели акции: </vt:lpstr>
      <vt:lpstr>Чтение книг о школе</vt:lpstr>
      <vt:lpstr>      Результат акции: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Акция:  «Школа о книге и книга о школе»</dc:title>
  <dc:creator>Media1</dc:creator>
  <cp:lastModifiedBy>учитель</cp:lastModifiedBy>
  <cp:revision>57</cp:revision>
  <dcterms:created xsi:type="dcterms:W3CDTF">2012-04-09T03:58:38Z</dcterms:created>
  <dcterms:modified xsi:type="dcterms:W3CDTF">2012-05-15T22:06:38Z</dcterms:modified>
</cp:coreProperties>
</file>