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sldIdLst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3F178-0B0A-4950-8513-AD6CC0D502E7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6FDC-EC04-43DB-89F6-5A32D9F8D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6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6FDC-EC04-43DB-89F6-5A32D9F8DE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9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6C94B93-1D9F-4604-9883-1CFF5F347350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AAA4287-B5CA-48C7-B856-8EBEAFDE059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2866878"/>
            <a:ext cx="6993668" cy="1666848"/>
          </a:xfrm>
          <a:prstGeom prst="rect">
            <a:avLst/>
          </a:prstGeom>
          <a:solidFill>
            <a:schemeClr val="bg1">
              <a:lumMod val="95000"/>
            </a:schemeClr>
          </a:solidFill>
          <a:ln w="85725" cmpd="thinThick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33" l="1521" r="94677">
                        <a14:foregroundMark x1="19011" y1="19000" x2="14829" y2="9667"/>
                        <a14:foregroundMark x1="15589" y1="8000" x2="23954" y2="6000"/>
                        <a14:foregroundMark x1="25095" y1="6667" x2="31559" y2="8000"/>
                        <a14:foregroundMark x1="31559" y1="8000" x2="35361" y2="7333"/>
                        <a14:foregroundMark x1="35361" y1="7333" x2="41065" y2="5333"/>
                        <a14:foregroundMark x1="41065" y1="5333" x2="46768" y2="4333"/>
                        <a14:foregroundMark x1="46768" y1="5000" x2="52091" y2="5000"/>
                        <a14:foregroundMark x1="52852" y1="5333" x2="58935" y2="6000"/>
                        <a14:foregroundMark x1="58935" y1="6000" x2="65399" y2="5333"/>
                        <a14:foregroundMark x1="65399" y1="5333" x2="71483" y2="5333"/>
                        <a14:foregroundMark x1="71483" y1="4333" x2="74525" y2="12000"/>
                        <a14:foregroundMark x1="71483" y1="12000" x2="55513" y2="13333"/>
                        <a14:backgroundMark x1="21673" y1="3000" x2="33460" y2="3000"/>
                        <a14:backgroundMark x1="36122" y1="3000" x2="61217" y2="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5" y="4667978"/>
            <a:ext cx="1774129" cy="202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842">
            <a:off x="7381615" y="156888"/>
            <a:ext cx="1559700" cy="234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918">
            <a:off x="7417618" y="1703855"/>
            <a:ext cx="1621394" cy="202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" t="6480" r="13720" b="22002"/>
          <a:stretch/>
        </p:blipFill>
        <p:spPr bwMode="auto">
          <a:xfrm rot="549266">
            <a:off x="7702125" y="3348281"/>
            <a:ext cx="1286400" cy="161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1" t="3144" r="14237" b="5710"/>
          <a:stretch/>
        </p:blipFill>
        <p:spPr bwMode="auto">
          <a:xfrm rot="570678">
            <a:off x="7576134" y="4852916"/>
            <a:ext cx="1393666" cy="179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8005" y="3729226"/>
            <a:ext cx="67606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читаю на родном языке</a:t>
            </a:r>
            <a:endParaRPr 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294" y="404664"/>
            <a:ext cx="704189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 Narrow" pitchFamily="34" charset="0"/>
              </a:rPr>
              <a:t>Акция </a:t>
            </a:r>
            <a:r>
              <a:rPr lang="ru-RU" sz="2200" dirty="0">
                <a:latin typeface="Arial Narrow" pitchFamily="34" charset="0"/>
              </a:rPr>
              <a:t>поможет ребятам понять, что чужой язык, - отнюдь не барьер в общении для тех, кто действительно хочет общаться. С другой стороны, это хороший повод задуматься над истинной красотой родного языка, над его глубиной и внутренней силой. Ведь, как говорил Гавриил Романович </a:t>
            </a:r>
            <a:r>
              <a:rPr lang="ru-RU" sz="2200" dirty="0" smtClean="0">
                <a:latin typeface="Arial Narrow" pitchFamily="34" charset="0"/>
              </a:rPr>
              <a:t>Державин: </a:t>
            </a:r>
            <a:r>
              <a:rPr lang="ru-RU" sz="2200" b="1" i="1" dirty="0">
                <a:latin typeface="Arial Narrow" pitchFamily="34" charset="0"/>
              </a:rPr>
              <a:t>«Человек через слово всемогущ: язык всем знаниям и всей природе ключ</a:t>
            </a:r>
            <a:r>
              <a:rPr lang="ru-RU" sz="2200" b="1" i="1" dirty="0" smtClean="0">
                <a:latin typeface="Arial Narrow" pitchFamily="34" charset="0"/>
              </a:rPr>
              <a:t>».</a:t>
            </a:r>
            <a:endParaRPr lang="ru-RU" sz="2200" b="1" i="1" dirty="0"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6466" y="2852936"/>
            <a:ext cx="2392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4667978"/>
            <a:ext cx="55297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Arial Narrow" pitchFamily="34" charset="0"/>
              </a:rPr>
              <a:t>Цель акции</a:t>
            </a:r>
            <a:r>
              <a:rPr lang="ru-RU" sz="2200" dirty="0" smtClean="0">
                <a:latin typeface="Arial Narrow" pitchFamily="34" charset="0"/>
              </a:rPr>
              <a:t> - в первую очередь, объединение, сплочение нации с самого юного, самого чувствительного возраста. Во-вторых, для ребят, среди которых немало детей соотечественников, акция ценна тем, что помогает расширить кругозор и научиться понимать окружающих. </a:t>
            </a:r>
            <a:endParaRPr lang="ru-RU" sz="22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2051720" y="2903853"/>
            <a:ext cx="3596015" cy="3565654"/>
          </a:xfrm>
          <a:prstGeom prst="wedgeRoundRectCallout">
            <a:avLst>
              <a:gd name="adj1" fmla="val -50773"/>
              <a:gd name="adj2" fmla="val 6250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t="4714" r="17096" b="12270"/>
          <a:stretch/>
        </p:blipFill>
        <p:spPr bwMode="auto">
          <a:xfrm>
            <a:off x="0" y="4789978"/>
            <a:ext cx="1696065" cy="209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44624"/>
            <a:ext cx="68407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Arial Narrow" pitchFamily="34" charset="0"/>
              </a:rPr>
              <a:t>Мероприятия:</a:t>
            </a:r>
            <a:endParaRPr lang="ru-RU" sz="2200" dirty="0" smtClean="0">
              <a:latin typeface="Arial Narrow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 smtClean="0">
                <a:latin typeface="Arial Narrow" pitchFamily="34" charset="0"/>
              </a:rPr>
              <a:t>Выставка книг на разных языках. Конкурс иллюстраций, аннотаций, отзывов.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 smtClean="0">
                <a:latin typeface="Arial Narrow" pitchFamily="34" charset="0"/>
              </a:rPr>
              <a:t>Конкурс открыток с надписями на разных языках.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 smtClean="0">
                <a:latin typeface="Arial Narrow" pitchFamily="34" charset="0"/>
              </a:rPr>
              <a:t>Конкурс чтецов «Пушкина на разных языках».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 smtClean="0">
                <a:latin typeface="Arial Narrow" pitchFamily="34" charset="0"/>
              </a:rPr>
              <a:t>Обсуждение книг на разных языках по одной теме.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200" dirty="0" smtClean="0">
                <a:latin typeface="Arial Narrow" pitchFamily="34" charset="0"/>
              </a:rPr>
              <a:t>Проведение в День Родного языка (21 февраля) уроков «Я рекомендую» о книгах на разных языках.</a:t>
            </a:r>
            <a:endParaRPr lang="ru-RU" sz="2200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2816" y="3240130"/>
            <a:ext cx="29592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21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февраля</a:t>
            </a:r>
            <a:endParaRPr lang="ru-RU" sz="2200" b="1" dirty="0" smtClean="0">
              <a:latin typeface="Arial Narrow" pitchFamily="34" charset="0"/>
            </a:endParaRPr>
          </a:p>
          <a:p>
            <a:pPr algn="just"/>
            <a:r>
              <a:rPr lang="ru-RU" sz="2200" b="1" dirty="0" smtClean="0">
                <a:latin typeface="Arial Narrow" pitchFamily="34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Arial Narrow" pitchFamily="34" charset="0"/>
              </a:rPr>
              <a:t>Международный день родного языка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latin typeface="Arial Narrow" pitchFamily="34" charset="0"/>
              </a:rPr>
              <a:t>Отмечается с 2000 г. по инициативе ЮНЕСКО с целью сохранения культурных традиций всех народов.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2887682"/>
            <a:ext cx="2664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Есть у каждого язык,</a:t>
            </a:r>
          </a:p>
          <a:p>
            <a:r>
              <a:rPr lang="ru-RU" dirty="0">
                <a:latin typeface="Arial Narrow" pitchFamily="34" charset="0"/>
              </a:rPr>
              <a:t>Что родной навеки,</a:t>
            </a:r>
          </a:p>
          <a:p>
            <a:r>
              <a:rPr lang="ru-RU" dirty="0">
                <a:latin typeface="Arial Narrow" pitchFamily="34" charset="0"/>
              </a:rPr>
              <a:t>Без родного языка</a:t>
            </a:r>
          </a:p>
          <a:p>
            <a:r>
              <a:rPr lang="ru-RU" dirty="0">
                <a:latin typeface="Arial Narrow" pitchFamily="34" charset="0"/>
              </a:rPr>
              <a:t>Нет ведь человека!</a:t>
            </a:r>
          </a:p>
          <a:p>
            <a:r>
              <a:rPr lang="ru-RU" dirty="0">
                <a:latin typeface="Arial Narrow" pitchFamily="34" charset="0"/>
              </a:rPr>
              <a:t> </a:t>
            </a:r>
          </a:p>
          <a:p>
            <a:r>
              <a:rPr lang="ru-RU" dirty="0">
                <a:latin typeface="Arial Narrow" pitchFamily="34" charset="0"/>
              </a:rPr>
              <a:t>Мы поем им, говорим,</a:t>
            </a:r>
          </a:p>
          <a:p>
            <a:r>
              <a:rPr lang="ru-RU" dirty="0">
                <a:latin typeface="Arial Narrow" pitchFamily="34" charset="0"/>
              </a:rPr>
              <a:t>С самого рожденья,</a:t>
            </a:r>
          </a:p>
          <a:p>
            <a:r>
              <a:rPr lang="ru-RU" dirty="0">
                <a:latin typeface="Arial Narrow" pitchFamily="34" charset="0"/>
              </a:rPr>
              <a:t>И к родному языку</a:t>
            </a:r>
          </a:p>
          <a:p>
            <a:r>
              <a:rPr lang="ru-RU" dirty="0">
                <a:latin typeface="Arial Narrow" pitchFamily="34" charset="0"/>
              </a:rPr>
              <a:t>Есть большое рвенье!</a:t>
            </a:r>
          </a:p>
          <a:p>
            <a:r>
              <a:rPr lang="ru-RU" dirty="0">
                <a:latin typeface="Arial Narrow" pitchFamily="34" charset="0"/>
              </a:rPr>
              <a:t> </a:t>
            </a:r>
          </a:p>
          <a:p>
            <a:r>
              <a:rPr lang="ru-RU" dirty="0">
                <a:latin typeface="Arial Narrow" pitchFamily="34" charset="0"/>
              </a:rPr>
              <a:t>С Днем родного языка</a:t>
            </a:r>
          </a:p>
          <a:p>
            <a:r>
              <a:rPr lang="ru-RU" dirty="0">
                <a:latin typeface="Arial Narrow" pitchFamily="34" charset="0"/>
              </a:rPr>
              <a:t>Мы вас поздравляем,</a:t>
            </a:r>
          </a:p>
          <a:p>
            <a:r>
              <a:rPr lang="ru-RU" dirty="0">
                <a:latin typeface="Arial Narrow" pitchFamily="34" charset="0"/>
              </a:rPr>
              <a:t>Констатируем тот факт,</a:t>
            </a:r>
          </a:p>
          <a:p>
            <a:r>
              <a:rPr lang="ru-RU" dirty="0">
                <a:latin typeface="Arial Narrow" pitchFamily="34" charset="0"/>
              </a:rPr>
              <a:t>Что язык мы знаем!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1"/>
          <a:stretch/>
        </p:blipFill>
        <p:spPr bwMode="auto">
          <a:xfrm>
            <a:off x="6177" y="0"/>
            <a:ext cx="1598526" cy="182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" b="11882"/>
          <a:stretch/>
        </p:blipFill>
        <p:spPr bwMode="auto">
          <a:xfrm>
            <a:off x="65211" y="1578077"/>
            <a:ext cx="1580310" cy="174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1696065" cy="161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2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215</Words>
  <Application>Microsoft Office PowerPoint</Application>
  <PresentationFormat>Экран (4:3)</PresentationFormat>
  <Paragraphs>28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Воздушный поток</vt:lpstr>
      <vt:lpstr>BlackTie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2012-11-21T03:30:34Z</dcterms:created>
  <dcterms:modified xsi:type="dcterms:W3CDTF">2012-11-21T04:30:38Z</dcterms:modified>
</cp:coreProperties>
</file>