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custDataLst>
    <p:tags r:id="rId1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89" autoAdjust="0"/>
  </p:normalViewPr>
  <p:slideViewPr>
    <p:cSldViewPr>
      <p:cViewPr varScale="1">
        <p:scale>
          <a:sx n="116" d="100"/>
          <a:sy n="116" d="100"/>
        </p:scale>
        <p:origin x="-14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16.05.2014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enagold.narod.ru/fon/clipart/k/knig/kniga138.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1"/>
          <p:cNvSpPr txBox="1">
            <a:spLocks/>
          </p:cNvSpPr>
          <p:nvPr/>
        </p:nvSpPr>
        <p:spPr>
          <a:xfrm>
            <a:off x="642910" y="857232"/>
            <a:ext cx="3643306" cy="1470025"/>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dirty="0" smtClean="0">
                <a:ln>
                  <a:noFill/>
                </a:ln>
                <a:solidFill>
                  <a:schemeClr val="tx1"/>
                </a:solidFill>
                <a:effectLst/>
                <a:uLnTx/>
                <a:uFillTx/>
                <a:latin typeface="+mj-lt"/>
                <a:ea typeface="+mj-ea"/>
                <a:cs typeface="+mj-cs"/>
              </a:rPr>
              <a:t>Самые необычные библиотеки мира</a:t>
            </a:r>
            <a:endParaRPr kumimoji="0" lang="ru-RU" sz="4400" b="1" i="1" u="none" strike="noStrike" kern="1200" cap="none" spc="0" normalizeH="0" baseline="0" noProof="0" dirty="0">
              <a:ln>
                <a:noFill/>
              </a:ln>
              <a:solidFill>
                <a:schemeClr val="tx1"/>
              </a:solidFill>
              <a:effectLst/>
              <a:uLnTx/>
              <a:uFillTx/>
              <a:latin typeface="+mj-lt"/>
              <a:ea typeface="+mj-ea"/>
              <a:cs typeface="+mj-cs"/>
            </a:endParaRPr>
          </a:p>
        </p:txBody>
      </p:sp>
      <p:sp>
        <p:nvSpPr>
          <p:cNvPr id="8" name="Подзаголовок 2"/>
          <p:cNvSpPr txBox="1">
            <a:spLocks/>
          </p:cNvSpPr>
          <p:nvPr/>
        </p:nvSpPr>
        <p:spPr>
          <a:xfrm>
            <a:off x="5643570" y="3786190"/>
            <a:ext cx="2566982" cy="175260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Выполнили ученицы 8 в класса Егорова </a:t>
            </a:r>
            <a:r>
              <a:rPr kumimoji="0" lang="ru-RU" sz="3200" b="0" i="0" u="none" strike="noStrike" kern="1200" cap="none" spc="0" normalizeH="0" baseline="0" noProof="0" dirty="0" err="1" smtClean="0">
                <a:ln>
                  <a:noFill/>
                </a:ln>
                <a:solidFill>
                  <a:schemeClr val="tx1">
                    <a:tint val="75000"/>
                  </a:schemeClr>
                </a:solidFill>
                <a:effectLst/>
                <a:uLnTx/>
                <a:uFillTx/>
                <a:latin typeface="+mn-lt"/>
                <a:ea typeface="+mn-ea"/>
                <a:cs typeface="+mn-cs"/>
              </a:rPr>
              <a:t>Налия</a:t>
            </a: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и Андреева Нина</a:t>
            </a: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4038600" cy="5768997"/>
          </a:xfrm>
        </p:spPr>
        <p:txBody>
          <a:bodyPr>
            <a:normAutofit fontScale="92500" lnSpcReduction="20000"/>
          </a:bodyPr>
          <a:lstStyle/>
          <a:p>
            <a:r>
              <a:rPr lang="ru-RU" dirty="0" smtClean="0"/>
              <a:t>Здание новой библиотеки в столице Швеции выглядит весьма необычно! Оно представляет собой два перевернутых стеклянных конуса, накрытых горизонтально расположенной плитой. Причем, это не только место, где можно читать книги. Это целый общественный центр, предназначенный для общения, проведения массовых мероприятий и даже концертов!</a:t>
            </a:r>
            <a:endParaRPr lang="ru-RU" dirty="0"/>
          </a:p>
        </p:txBody>
      </p:sp>
      <p:sp>
        <p:nvSpPr>
          <p:cNvPr id="4" name="Содержимое 3"/>
          <p:cNvSpPr>
            <a:spLocks noGrp="1"/>
          </p:cNvSpPr>
          <p:nvPr>
            <p:ph sz="quarter" idx="2"/>
          </p:nvPr>
        </p:nvSpPr>
        <p:spPr/>
        <p:txBody>
          <a:bodyPr>
            <a:normAutofit fontScale="92500" lnSpcReduction="20000"/>
          </a:bodyPr>
          <a:lstStyle/>
          <a:p>
            <a:endParaRPr lang="ru-RU" dirty="0"/>
          </a:p>
        </p:txBody>
      </p:sp>
      <p:pic>
        <p:nvPicPr>
          <p:cNvPr id="17410" name="Picture 2" descr="http://cs11495.vk.me/v11495147/82/faCZTYaGA4M.jpg"/>
          <p:cNvPicPr>
            <a:picLocks noChangeAspect="1" noChangeArrowheads="1"/>
          </p:cNvPicPr>
          <p:nvPr/>
        </p:nvPicPr>
        <p:blipFill>
          <a:blip r:embed="rId2" cstate="print"/>
          <a:srcRect/>
          <a:stretch>
            <a:fillRect/>
          </a:stretch>
        </p:blipFill>
        <p:spPr bwMode="auto">
          <a:xfrm>
            <a:off x="4786314" y="2000240"/>
            <a:ext cx="3428984" cy="257173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14290"/>
            <a:ext cx="4038600" cy="5911873"/>
          </a:xfrm>
        </p:spPr>
        <p:txBody>
          <a:bodyPr>
            <a:normAutofit/>
          </a:bodyPr>
          <a:lstStyle/>
          <a:p>
            <a:r>
              <a:rPr lang="ru-RU" sz="2400" dirty="0" smtClean="0"/>
              <a:t>В Новосибирске, возможно, тоже появится необычная библиотека. По крайней мере, существует такой проект. Он предусматривает строительство библиотеки, здание которой стилизовано под стопку книг, лежащих одна на одной. Красиво и очень наглядно!</a:t>
            </a:r>
            <a:endParaRPr lang="ru-RU" sz="2400" dirty="0"/>
          </a:p>
        </p:txBody>
      </p:sp>
      <p:sp>
        <p:nvSpPr>
          <p:cNvPr id="4" name="Содержимое 3"/>
          <p:cNvSpPr>
            <a:spLocks noGrp="1"/>
          </p:cNvSpPr>
          <p:nvPr>
            <p:ph sz="quarter" idx="2"/>
          </p:nvPr>
        </p:nvSpPr>
        <p:spPr/>
        <p:txBody>
          <a:bodyPr>
            <a:normAutofit/>
          </a:bodyPr>
          <a:lstStyle/>
          <a:p>
            <a:endParaRPr lang="ru-RU"/>
          </a:p>
        </p:txBody>
      </p:sp>
      <p:pic>
        <p:nvPicPr>
          <p:cNvPr id="24578" name="Picture 2" descr="http://cs11495.vk.me/v11495147/5f/5YDhI7itRwU.jpg"/>
          <p:cNvPicPr>
            <a:picLocks noChangeAspect="1" noChangeArrowheads="1"/>
          </p:cNvPicPr>
          <p:nvPr/>
        </p:nvPicPr>
        <p:blipFill>
          <a:blip r:embed="rId2" cstate="print"/>
          <a:srcRect/>
          <a:stretch>
            <a:fillRect/>
          </a:stretch>
        </p:blipFill>
        <p:spPr bwMode="auto">
          <a:xfrm>
            <a:off x="4714876" y="2285992"/>
            <a:ext cx="4005835" cy="285749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86058"/>
            <a:ext cx="7772400" cy="1143000"/>
          </a:xfrm>
        </p:spPr>
        <p:txBody>
          <a:bodyPr/>
          <a:lstStyle/>
          <a:p>
            <a:r>
              <a:rPr lang="ru-RU" dirty="0" smtClean="0"/>
              <a:t>Спасибо за внимание!</a:t>
            </a:r>
            <a:endParaRPr lang="ru-RU"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34082"/>
          </a:xfrm>
        </p:spPr>
        <p:txBody>
          <a:bodyPr>
            <a:normAutofit fontScale="90000"/>
          </a:bodyPr>
          <a:lstStyle/>
          <a:p>
            <a:r>
              <a:rPr lang="ru-RU" b="1" i="1" dirty="0" smtClean="0"/>
              <a:t>Библиотека - это</a:t>
            </a:r>
            <a:endParaRPr lang="ru-RU" b="1" i="1" dirty="0"/>
          </a:p>
        </p:txBody>
      </p:sp>
      <p:sp>
        <p:nvSpPr>
          <p:cNvPr id="3" name="Содержимое 2"/>
          <p:cNvSpPr>
            <a:spLocks noGrp="1"/>
          </p:cNvSpPr>
          <p:nvPr>
            <p:ph sz="quarter" idx="1"/>
          </p:nvPr>
        </p:nvSpPr>
        <p:spPr>
          <a:xfrm>
            <a:off x="323528" y="836712"/>
            <a:ext cx="8424936" cy="1909192"/>
          </a:xfrm>
        </p:spPr>
        <p:txBody>
          <a:bodyPr>
            <a:normAutofit fontScale="77500" lnSpcReduction="20000"/>
          </a:bodyPr>
          <a:lstStyle/>
          <a:p>
            <a:pPr algn="just"/>
            <a:r>
              <a:rPr lang="ru-RU" b="1" dirty="0" err="1" smtClean="0"/>
              <a:t>Библиоте́ка</a:t>
            </a:r>
            <a:r>
              <a:rPr lang="ru-RU" dirty="0" smtClean="0"/>
              <a:t> «место хранения»—учреждение, собирающее и хранящее произведения печати и письменности для общественного пользования, а также осуществляющее справочно-библиографическую работу. В настоящее время всё более распространяются и входят в фонд </a:t>
            </a:r>
            <a:r>
              <a:rPr lang="ru-RU" dirty="0" smtClean="0"/>
              <a:t> библиотеки микрофиши, микрофильмы</a:t>
            </a:r>
            <a:r>
              <a:rPr lang="ru-RU" dirty="0" smtClean="0"/>
              <a:t>, диапозитивы, аудио и видеокассеты, также всё более широкое распространение </a:t>
            </a:r>
            <a:r>
              <a:rPr lang="ru-RU" dirty="0" smtClean="0"/>
              <a:t>получают электронные </a:t>
            </a:r>
            <a:r>
              <a:rPr lang="ru-RU" dirty="0" smtClean="0"/>
              <a:t>носители.</a:t>
            </a:r>
            <a:endParaRPr lang="ru-RU" dirty="0"/>
          </a:p>
        </p:txBody>
      </p:sp>
      <p:pic>
        <p:nvPicPr>
          <p:cNvPr id="1026" name="Picture 2" descr="http://upload.wikimedia.org/wikipedia/commons/thumb/3/37/Bibliotheque_alencon_670px.jpg/350px-Bibliotheque_alencon_670px.jpg"/>
          <p:cNvPicPr>
            <a:picLocks noChangeAspect="1" noChangeArrowheads="1"/>
          </p:cNvPicPr>
          <p:nvPr/>
        </p:nvPicPr>
        <p:blipFill>
          <a:blip r:embed="rId2" cstate="print"/>
          <a:srcRect/>
          <a:stretch>
            <a:fillRect/>
          </a:stretch>
        </p:blipFill>
        <p:spPr bwMode="auto">
          <a:xfrm>
            <a:off x="1619672" y="2708920"/>
            <a:ext cx="5328592" cy="383658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t>Разновидности</a:t>
            </a:r>
            <a:endParaRPr lang="ru-RU" b="1" i="1" dirty="0"/>
          </a:p>
        </p:txBody>
      </p:sp>
      <p:sp>
        <p:nvSpPr>
          <p:cNvPr id="3" name="Содержимое 2"/>
          <p:cNvSpPr>
            <a:spLocks noGrp="1"/>
          </p:cNvSpPr>
          <p:nvPr>
            <p:ph sz="quarter" idx="1"/>
          </p:nvPr>
        </p:nvSpPr>
        <p:spPr/>
        <p:txBody>
          <a:bodyPr>
            <a:normAutofit fontScale="77500" lnSpcReduction="20000"/>
          </a:bodyPr>
          <a:lstStyle/>
          <a:p>
            <a:pPr>
              <a:buNone/>
            </a:pPr>
            <a:r>
              <a:rPr lang="ru-RU" i="1" dirty="0" smtClean="0"/>
              <a:t>Библиотеки бывают:</a:t>
            </a:r>
          </a:p>
          <a:p>
            <a:r>
              <a:rPr lang="ru-RU" i="1" dirty="0" smtClean="0"/>
              <a:t> </a:t>
            </a:r>
            <a:r>
              <a:rPr lang="ru-RU" dirty="0" smtClean="0"/>
              <a:t>Государственные</a:t>
            </a:r>
          </a:p>
          <a:p>
            <a:r>
              <a:rPr lang="ru-RU" dirty="0" smtClean="0"/>
              <a:t>Муниципальные</a:t>
            </a:r>
          </a:p>
          <a:p>
            <a:r>
              <a:rPr lang="ru-RU" dirty="0" smtClean="0"/>
              <a:t>Частные</a:t>
            </a:r>
          </a:p>
          <a:p>
            <a:r>
              <a:rPr lang="ru-RU" dirty="0" smtClean="0"/>
              <a:t>Личные (семейные)</a:t>
            </a:r>
          </a:p>
          <a:p>
            <a:r>
              <a:rPr lang="ru-RU" dirty="0" smtClean="0"/>
              <a:t>Учебные</a:t>
            </a:r>
          </a:p>
          <a:p>
            <a:r>
              <a:rPr lang="ru-RU" dirty="0" smtClean="0"/>
              <a:t>и т. д.</a:t>
            </a:r>
          </a:p>
          <a:p>
            <a:pPr>
              <a:buNone/>
            </a:pPr>
            <a:r>
              <a:rPr lang="ru-RU" dirty="0" smtClean="0"/>
              <a:t>Специальные отраслевые библиотеки бывают:</a:t>
            </a:r>
          </a:p>
          <a:p>
            <a:r>
              <a:rPr lang="ru-RU" dirty="0" smtClean="0"/>
              <a:t>Медицинские</a:t>
            </a:r>
          </a:p>
          <a:p>
            <a:r>
              <a:rPr lang="ru-RU" dirty="0" smtClean="0"/>
              <a:t>Сельскохозяйственные</a:t>
            </a:r>
          </a:p>
          <a:p>
            <a:r>
              <a:rPr lang="ru-RU" dirty="0" smtClean="0"/>
              <a:t>Технические</a:t>
            </a:r>
          </a:p>
          <a:p>
            <a:r>
              <a:rPr lang="ru-RU" dirty="0" smtClean="0"/>
              <a:t>Художественные</a:t>
            </a:r>
          </a:p>
          <a:p>
            <a:pPr>
              <a:buNone/>
            </a:pPr>
            <a:r>
              <a:rPr lang="ru-RU" dirty="0" smtClean="0"/>
              <a:t>и другие</a:t>
            </a:r>
          </a:p>
          <a:p>
            <a:endParaRPr lang="ru-RU" dirty="0" smtClean="0"/>
          </a:p>
        </p:txBody>
      </p:sp>
      <p:sp>
        <p:nvSpPr>
          <p:cNvPr id="4" name="Содержимое 3"/>
          <p:cNvSpPr>
            <a:spLocks noGrp="1"/>
          </p:cNvSpPr>
          <p:nvPr>
            <p:ph sz="quarter" idx="2"/>
          </p:nvPr>
        </p:nvSpPr>
        <p:spPr/>
        <p:txBody>
          <a:bodyPr>
            <a:normAutofit fontScale="77500" lnSpcReduction="20000"/>
          </a:bodyPr>
          <a:lstStyle/>
          <a:p>
            <a:pPr>
              <a:buNone/>
            </a:pPr>
            <a:r>
              <a:rPr lang="ru-RU" dirty="0" smtClean="0"/>
              <a:t>Социальные виды универсальных библиотек:</a:t>
            </a:r>
          </a:p>
          <a:p>
            <a:r>
              <a:rPr lang="ru-RU" dirty="0" smtClean="0"/>
              <a:t>Публичная</a:t>
            </a:r>
          </a:p>
          <a:p>
            <a:r>
              <a:rPr lang="ru-RU" dirty="0" smtClean="0"/>
              <a:t>Для слепых</a:t>
            </a:r>
          </a:p>
          <a:p>
            <a:r>
              <a:rPr lang="ru-RU" dirty="0" smtClean="0"/>
              <a:t>Детская</a:t>
            </a:r>
            <a:endParaRPr lang="ru-RU" dirty="0" smtClean="0"/>
          </a:p>
          <a:p>
            <a:r>
              <a:rPr lang="ru-RU" dirty="0" smtClean="0"/>
              <a:t>Юношеская</a:t>
            </a:r>
          </a:p>
          <a:p>
            <a:r>
              <a:rPr lang="ru-RU" dirty="0" smtClean="0"/>
              <a:t>Вузовская</a:t>
            </a:r>
          </a:p>
          <a:p>
            <a:r>
              <a:rPr lang="ru-RU" dirty="0" smtClean="0"/>
              <a:t>Академическая</a:t>
            </a:r>
          </a:p>
          <a:p>
            <a:r>
              <a:rPr lang="ru-RU" dirty="0" smtClean="0"/>
              <a:t>Отраслевые</a:t>
            </a:r>
          </a:p>
          <a:p>
            <a:r>
              <a:rPr lang="ru-RU" dirty="0" smtClean="0"/>
              <a:t>и </a:t>
            </a:r>
            <a:r>
              <a:rPr lang="ru-RU" dirty="0" smtClean="0"/>
              <a:t>другие</a:t>
            </a:r>
            <a:endParaRPr lang="ru-RU" dirty="0" smtClean="0"/>
          </a:p>
        </p:txBody>
      </p:sp>
      <p:pic>
        <p:nvPicPr>
          <p:cNvPr id="15362" name="Picture 2" descr="http://upload.wikimedia.org/wikipedia/commons/thumb/8/8a/Seattle_Central_Library%2C_Seattle%2C_Washington_-_20060418.jpg/220px-Seattle_Central_Library%2C_Seattle%2C_Washington_-_20060418.jpg"/>
          <p:cNvPicPr>
            <a:picLocks noChangeAspect="1" noChangeArrowheads="1"/>
          </p:cNvPicPr>
          <p:nvPr/>
        </p:nvPicPr>
        <p:blipFill>
          <a:blip r:embed="rId2" cstate="print"/>
          <a:srcRect/>
          <a:stretch>
            <a:fillRect/>
          </a:stretch>
        </p:blipFill>
        <p:spPr bwMode="auto">
          <a:xfrm>
            <a:off x="6804248" y="4437112"/>
            <a:ext cx="1428760" cy="1902849"/>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Самые необычные библиотеки мира</a:t>
            </a:r>
            <a:endParaRPr lang="ru-RU" b="1" i="1" dirty="0"/>
          </a:p>
        </p:txBody>
      </p:sp>
      <p:sp>
        <p:nvSpPr>
          <p:cNvPr id="3" name="Содержимое 2"/>
          <p:cNvSpPr>
            <a:spLocks noGrp="1"/>
          </p:cNvSpPr>
          <p:nvPr>
            <p:ph sz="quarter" idx="1"/>
          </p:nvPr>
        </p:nvSpPr>
        <p:spPr/>
        <p:txBody>
          <a:bodyPr/>
          <a:lstStyle/>
          <a:p>
            <a:endParaRPr lang="ru-RU" dirty="0"/>
          </a:p>
        </p:txBody>
      </p:sp>
      <p:sp>
        <p:nvSpPr>
          <p:cNvPr id="4" name="Содержимое 3"/>
          <p:cNvSpPr>
            <a:spLocks noGrp="1"/>
          </p:cNvSpPr>
          <p:nvPr>
            <p:ph sz="quarter" idx="2"/>
          </p:nvPr>
        </p:nvSpPr>
        <p:spPr/>
        <p:txBody>
          <a:bodyPr>
            <a:normAutofit/>
          </a:bodyPr>
          <a:lstStyle/>
          <a:p>
            <a:r>
              <a:rPr lang="ru-RU" sz="2400" dirty="0" smtClean="0"/>
              <a:t>В Германии построят «космическую» библиотеку</a:t>
            </a:r>
            <a:br>
              <a:rPr lang="ru-RU" sz="2400" dirty="0" smtClean="0"/>
            </a:br>
            <a:r>
              <a:rPr lang="ru-RU" sz="2400" dirty="0" smtClean="0"/>
              <a:t>Здание будет иметь шарообразную форму и напоминать боевую космическую станцию «Звезда смерти» из культовой </a:t>
            </a:r>
            <a:r>
              <a:rPr lang="ru-RU" sz="2400" dirty="0" err="1" smtClean="0"/>
              <a:t>киноэпопеи</a:t>
            </a:r>
            <a:r>
              <a:rPr lang="ru-RU" sz="2400" dirty="0" smtClean="0"/>
              <a:t> «Звездные войны».</a:t>
            </a:r>
            <a:endParaRPr lang="ru-RU" sz="2400" dirty="0"/>
          </a:p>
        </p:txBody>
      </p:sp>
      <p:pic>
        <p:nvPicPr>
          <p:cNvPr id="16386" name="Picture 2" descr="http://cs10875.vk.me/v10875147/18/HAK9-VV5ipc.jpg"/>
          <p:cNvPicPr>
            <a:picLocks noChangeAspect="1" noChangeArrowheads="1"/>
          </p:cNvPicPr>
          <p:nvPr/>
        </p:nvPicPr>
        <p:blipFill>
          <a:blip r:embed="rId2" cstate="print"/>
          <a:srcRect/>
          <a:stretch>
            <a:fillRect/>
          </a:stretch>
        </p:blipFill>
        <p:spPr bwMode="auto">
          <a:xfrm>
            <a:off x="285720" y="2071678"/>
            <a:ext cx="4126879" cy="3071834"/>
          </a:xfrm>
          <a:prstGeom prst="rect">
            <a:avLst/>
          </a:prstGeom>
          <a:noFill/>
        </p:spPr>
      </p:pic>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85000" lnSpcReduction="10000"/>
          </a:bodyPr>
          <a:lstStyle/>
          <a:p>
            <a:endParaRPr lang="ru-RU"/>
          </a:p>
        </p:txBody>
      </p:sp>
      <p:sp>
        <p:nvSpPr>
          <p:cNvPr id="4" name="Содержимое 3"/>
          <p:cNvSpPr>
            <a:spLocks noGrp="1"/>
          </p:cNvSpPr>
          <p:nvPr>
            <p:ph sz="quarter" idx="2"/>
          </p:nvPr>
        </p:nvSpPr>
        <p:spPr>
          <a:xfrm>
            <a:off x="4648200" y="285728"/>
            <a:ext cx="4038600" cy="5840435"/>
          </a:xfrm>
        </p:spPr>
        <p:txBody>
          <a:bodyPr>
            <a:normAutofit fontScale="85000" lnSpcReduction="10000"/>
          </a:bodyPr>
          <a:lstStyle/>
          <a:p>
            <a:r>
              <a:rPr lang="ru-RU" dirty="0" smtClean="0"/>
              <a:t>Библиотека технического университета </a:t>
            </a:r>
            <a:br>
              <a:rPr lang="ru-RU" dirty="0" smtClean="0"/>
            </a:br>
            <a:r>
              <a:rPr lang="ru-RU" dirty="0" smtClean="0"/>
              <a:t>Горожане называют здание "крепостью" и "замком", поскольку выглядит оно очень внушительно, да еще и расположено на возвышенности. Впрочем, архитекторы преследовали совсем другую цель - своей формой она напоминает амебу. Как известно, амеба запросто меняет свою форму, никогда не повторяясь, так и в библиотеке девять этажей (два из них под землей), нисколько не похожих друг на друга.</a:t>
            </a:r>
            <a:endParaRPr lang="ru-RU" dirty="0"/>
          </a:p>
        </p:txBody>
      </p:sp>
      <p:pic>
        <p:nvPicPr>
          <p:cNvPr id="23554" name="Picture 2" descr="http://cs10875.vk.me/v10875147/11/e9q0XIxqvFY.jpg"/>
          <p:cNvPicPr>
            <a:picLocks noChangeAspect="1" noChangeArrowheads="1"/>
          </p:cNvPicPr>
          <p:nvPr/>
        </p:nvPicPr>
        <p:blipFill>
          <a:blip r:embed="rId2" cstate="print"/>
          <a:srcRect/>
          <a:stretch>
            <a:fillRect/>
          </a:stretch>
        </p:blipFill>
        <p:spPr bwMode="auto">
          <a:xfrm>
            <a:off x="428596" y="1714488"/>
            <a:ext cx="4000528" cy="3571875"/>
          </a:xfrm>
          <a:prstGeom prst="rect">
            <a:avLst/>
          </a:prstGeom>
          <a:noFill/>
        </p:spPr>
      </p:pic>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endParaRPr lang="ru-RU"/>
          </a:p>
        </p:txBody>
      </p:sp>
      <p:sp>
        <p:nvSpPr>
          <p:cNvPr id="4" name="Содержимое 3"/>
          <p:cNvSpPr>
            <a:spLocks noGrp="1"/>
          </p:cNvSpPr>
          <p:nvPr>
            <p:ph sz="quarter" idx="2"/>
          </p:nvPr>
        </p:nvSpPr>
        <p:spPr>
          <a:xfrm>
            <a:off x="4648200" y="214290"/>
            <a:ext cx="4038600" cy="5911873"/>
          </a:xfrm>
        </p:spPr>
        <p:txBody>
          <a:bodyPr>
            <a:normAutofit/>
          </a:bodyPr>
          <a:lstStyle/>
          <a:p>
            <a:r>
              <a:rPr lang="ru-RU" sz="2400" dirty="0" smtClean="0"/>
              <a:t>Публичная библиотека г. Кардифф </a:t>
            </a:r>
            <a:br>
              <a:rPr lang="ru-RU" sz="2400" dirty="0" smtClean="0"/>
            </a:br>
            <a:r>
              <a:rPr lang="ru-RU" sz="2400" dirty="0" smtClean="0"/>
              <a:t>Если вы когда-нибудь хотели почувствовать себя муравьем, то отправляйтесь в библиотеку г. Кардиф : вместо традиционного фасада у библиотеки - гигантские книжные полки, представляющие сюрреалистическое зрелище для прохожих.</a:t>
            </a:r>
            <a:endParaRPr lang="ru-RU" sz="2400" dirty="0"/>
          </a:p>
        </p:txBody>
      </p:sp>
      <p:pic>
        <p:nvPicPr>
          <p:cNvPr id="22530" name="Picture 2" descr="http://cs10875.vk.me/v10875147/6/e7lcz7kZ_Zo.jpg"/>
          <p:cNvPicPr>
            <a:picLocks noChangeAspect="1" noChangeArrowheads="1"/>
          </p:cNvPicPr>
          <p:nvPr/>
        </p:nvPicPr>
        <p:blipFill>
          <a:blip r:embed="rId2" cstate="print"/>
          <a:srcRect/>
          <a:stretch>
            <a:fillRect/>
          </a:stretch>
        </p:blipFill>
        <p:spPr bwMode="auto">
          <a:xfrm>
            <a:off x="714348" y="571480"/>
            <a:ext cx="3048000" cy="2276475"/>
          </a:xfrm>
          <a:prstGeom prst="rect">
            <a:avLst/>
          </a:prstGeom>
          <a:noFill/>
        </p:spPr>
      </p:pic>
      <p:pic>
        <p:nvPicPr>
          <p:cNvPr id="22532" name="Picture 4" descr="http://cs10875.vk.me/v10875147/d/mjearoYIS44.jpg"/>
          <p:cNvPicPr>
            <a:picLocks noChangeAspect="1" noChangeArrowheads="1"/>
          </p:cNvPicPr>
          <p:nvPr/>
        </p:nvPicPr>
        <p:blipFill>
          <a:blip r:embed="rId3" cstate="print"/>
          <a:srcRect/>
          <a:stretch>
            <a:fillRect/>
          </a:stretch>
        </p:blipFill>
        <p:spPr bwMode="auto">
          <a:xfrm>
            <a:off x="714348" y="3357562"/>
            <a:ext cx="3048000" cy="2286001"/>
          </a:xfrm>
          <a:prstGeom prst="rect">
            <a:avLst/>
          </a:prstGeom>
          <a:noFill/>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endParaRPr lang="ru-RU"/>
          </a:p>
        </p:txBody>
      </p:sp>
      <p:sp>
        <p:nvSpPr>
          <p:cNvPr id="4" name="Содержимое 3"/>
          <p:cNvSpPr>
            <a:spLocks noGrp="1"/>
          </p:cNvSpPr>
          <p:nvPr>
            <p:ph sz="quarter" idx="2"/>
          </p:nvPr>
        </p:nvSpPr>
        <p:spPr>
          <a:xfrm>
            <a:off x="4648200" y="357166"/>
            <a:ext cx="4038600" cy="5768997"/>
          </a:xfrm>
        </p:spPr>
        <p:txBody>
          <a:bodyPr>
            <a:normAutofit lnSpcReduction="10000"/>
          </a:bodyPr>
          <a:lstStyle/>
          <a:p>
            <a:r>
              <a:rPr lang="ru-RU" sz="2400" dirty="0" smtClean="0"/>
              <a:t>Библиотека в кафе</a:t>
            </a:r>
            <a:br>
              <a:rPr lang="ru-RU" sz="2400" dirty="0" smtClean="0"/>
            </a:br>
            <a:r>
              <a:rPr lang="ru-RU" sz="2400" dirty="0" smtClean="0"/>
              <a:t>Совмещать кафе и библиотеку придумали уже несколько десятилетий назад. Но самый удачный пример этому можно увидеть в одной из кофеен Манхеттена. Несмотря на свои небольшие размеры, это – полноценная библиотека. И стеллажи с книгами там расположены даже на потолке!</a:t>
            </a:r>
            <a:endParaRPr lang="ru-RU" sz="2400" dirty="0"/>
          </a:p>
        </p:txBody>
      </p:sp>
      <p:pic>
        <p:nvPicPr>
          <p:cNvPr id="20482" name="Picture 2" descr="http://cs11495.vk.me/v11495147/9e/y5v6U98md5U.jpg"/>
          <p:cNvPicPr>
            <a:picLocks noChangeAspect="1" noChangeArrowheads="1"/>
          </p:cNvPicPr>
          <p:nvPr/>
        </p:nvPicPr>
        <p:blipFill>
          <a:blip r:embed="rId2" cstate="print"/>
          <a:srcRect/>
          <a:stretch>
            <a:fillRect/>
          </a:stretch>
        </p:blipFill>
        <p:spPr bwMode="auto">
          <a:xfrm>
            <a:off x="857224" y="1000108"/>
            <a:ext cx="3171825" cy="4762500"/>
          </a:xfrm>
          <a:prstGeom prst="rect">
            <a:avLst/>
          </a:prstGeom>
          <a:noFill/>
        </p:spPr>
      </p:pic>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endParaRPr lang="ru-RU"/>
          </a:p>
        </p:txBody>
      </p:sp>
      <p:sp>
        <p:nvSpPr>
          <p:cNvPr id="4" name="Содержимое 3"/>
          <p:cNvSpPr>
            <a:spLocks noGrp="1"/>
          </p:cNvSpPr>
          <p:nvPr>
            <p:ph sz="quarter" idx="2"/>
          </p:nvPr>
        </p:nvSpPr>
        <p:spPr>
          <a:xfrm>
            <a:off x="4648200" y="214290"/>
            <a:ext cx="4038600" cy="5911873"/>
          </a:xfrm>
        </p:spPr>
        <p:txBody>
          <a:bodyPr>
            <a:normAutofit/>
          </a:bodyPr>
          <a:lstStyle/>
          <a:p>
            <a:r>
              <a:rPr lang="ru-RU" sz="2400" dirty="0" smtClean="0"/>
              <a:t>Национальная библиотека Чехии</a:t>
            </a:r>
            <a:br>
              <a:rPr lang="ru-RU" sz="2400" dirty="0" smtClean="0"/>
            </a:br>
            <a:r>
              <a:rPr lang="ru-RU" sz="2400" dirty="0" smtClean="0"/>
              <a:t>В Праге в 2011-м году открылось весьма значимое для всей Чехии здание – Национальная Библиотека. Внешне она похожа на огромную шляпку мухомора, «уставшую» и осевшую на землю вокруг ножки.</a:t>
            </a:r>
            <a:endParaRPr lang="ru-RU" sz="2400" dirty="0"/>
          </a:p>
        </p:txBody>
      </p:sp>
      <p:pic>
        <p:nvPicPr>
          <p:cNvPr id="19458" name="Picture 2" descr="http://cs11495.vk.me/v11495147/9b/boZ232RwCP8.jpg"/>
          <p:cNvPicPr>
            <a:picLocks noChangeAspect="1" noChangeArrowheads="1"/>
          </p:cNvPicPr>
          <p:nvPr/>
        </p:nvPicPr>
        <p:blipFill>
          <a:blip r:embed="rId2" cstate="print"/>
          <a:srcRect/>
          <a:stretch>
            <a:fillRect/>
          </a:stretch>
        </p:blipFill>
        <p:spPr bwMode="auto">
          <a:xfrm>
            <a:off x="642910" y="500042"/>
            <a:ext cx="3676762" cy="2357454"/>
          </a:xfrm>
          <a:prstGeom prst="rect">
            <a:avLst/>
          </a:prstGeom>
          <a:noFill/>
        </p:spPr>
      </p:pic>
      <p:pic>
        <p:nvPicPr>
          <p:cNvPr id="19460" name="Picture 4" descr="http://cs11495.vk.me/v11495147/a8/DyNd3HcGWbM.jpg"/>
          <p:cNvPicPr>
            <a:picLocks noChangeAspect="1" noChangeArrowheads="1"/>
          </p:cNvPicPr>
          <p:nvPr/>
        </p:nvPicPr>
        <p:blipFill>
          <a:blip r:embed="rId3" cstate="print"/>
          <a:srcRect/>
          <a:stretch>
            <a:fillRect/>
          </a:stretch>
        </p:blipFill>
        <p:spPr bwMode="auto">
          <a:xfrm>
            <a:off x="714348" y="3143248"/>
            <a:ext cx="3619524" cy="2714644"/>
          </a:xfrm>
          <a:prstGeom prst="rect">
            <a:avLst/>
          </a:prstGeom>
          <a:noFill/>
        </p:spPr>
      </p:pic>
      <p:pic>
        <p:nvPicPr>
          <p:cNvPr id="19462" name="Picture 6" descr="http://cs11495.vk.me/v11495147/af/Lk_DjzcF3no.jpg"/>
          <p:cNvPicPr>
            <a:picLocks noChangeAspect="1" noChangeArrowheads="1"/>
          </p:cNvPicPr>
          <p:nvPr/>
        </p:nvPicPr>
        <p:blipFill>
          <a:blip r:embed="rId4" cstate="print"/>
          <a:srcRect/>
          <a:stretch>
            <a:fillRect/>
          </a:stretch>
        </p:blipFill>
        <p:spPr bwMode="auto">
          <a:xfrm>
            <a:off x="4929190" y="4500570"/>
            <a:ext cx="3048000" cy="2028826"/>
          </a:xfrm>
          <a:prstGeom prst="rect">
            <a:avLst/>
          </a:prstGeom>
          <a:noFill/>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14290"/>
            <a:ext cx="4038600" cy="5911873"/>
          </a:xfrm>
        </p:spPr>
        <p:txBody>
          <a:bodyPr>
            <a:normAutofit/>
          </a:bodyPr>
          <a:lstStyle/>
          <a:p>
            <a:r>
              <a:rPr lang="ru-RU" sz="2400" dirty="0" smtClean="0"/>
              <a:t>Пляжные библиотеки</a:t>
            </a:r>
            <a:br>
              <a:rPr lang="ru-RU" sz="2400" dirty="0" smtClean="0"/>
            </a:br>
            <a:r>
              <a:rPr lang="ru-RU" sz="2400" dirty="0" smtClean="0"/>
              <a:t>Чтение – это одно из любимейших занятий людей, загорающих на пляже. Вот в некоторых местах, к примеру, в одном из прибрежных португальских городков и в Одессе, и были созданы пляжные библиотеки для всех желающих.</a:t>
            </a:r>
            <a:endParaRPr lang="ru-RU" sz="2400" dirty="0"/>
          </a:p>
        </p:txBody>
      </p:sp>
      <p:sp>
        <p:nvSpPr>
          <p:cNvPr id="4" name="Содержимое 3"/>
          <p:cNvSpPr>
            <a:spLocks noGrp="1"/>
          </p:cNvSpPr>
          <p:nvPr>
            <p:ph sz="quarter" idx="2"/>
          </p:nvPr>
        </p:nvSpPr>
        <p:spPr/>
        <p:txBody>
          <a:bodyPr>
            <a:normAutofit/>
          </a:bodyPr>
          <a:lstStyle/>
          <a:p>
            <a:endParaRPr lang="ru-RU"/>
          </a:p>
        </p:txBody>
      </p:sp>
      <p:pic>
        <p:nvPicPr>
          <p:cNvPr id="18434" name="Picture 2" descr="http://cs11495.vk.me/v11495147/8c/L0m1eOHAOSM.jpg"/>
          <p:cNvPicPr>
            <a:picLocks noChangeAspect="1" noChangeArrowheads="1"/>
          </p:cNvPicPr>
          <p:nvPr/>
        </p:nvPicPr>
        <p:blipFill>
          <a:blip r:embed="rId2" cstate="print"/>
          <a:srcRect/>
          <a:stretch>
            <a:fillRect/>
          </a:stretch>
        </p:blipFill>
        <p:spPr bwMode="auto">
          <a:xfrm>
            <a:off x="5214942" y="3429000"/>
            <a:ext cx="3048000" cy="2028826"/>
          </a:xfrm>
          <a:prstGeom prst="rect">
            <a:avLst/>
          </a:prstGeom>
          <a:noFill/>
        </p:spPr>
      </p:pic>
      <p:pic>
        <p:nvPicPr>
          <p:cNvPr id="18436" name="Picture 4" descr="http://cs11495.vk.me/v11495147/93/3B21GxVpOeg.jpg"/>
          <p:cNvPicPr>
            <a:picLocks noChangeAspect="1" noChangeArrowheads="1"/>
          </p:cNvPicPr>
          <p:nvPr/>
        </p:nvPicPr>
        <p:blipFill>
          <a:blip r:embed="rId3" cstate="print"/>
          <a:srcRect/>
          <a:stretch>
            <a:fillRect/>
          </a:stretch>
        </p:blipFill>
        <p:spPr bwMode="auto">
          <a:xfrm>
            <a:off x="5143504" y="428604"/>
            <a:ext cx="3048000" cy="2181226"/>
          </a:xfrm>
          <a:prstGeom prst="rect">
            <a:avLst/>
          </a:prstGeom>
          <a:noFill/>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db45ca12d4df3a09ceacd182c79ea7f3bad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TotalTime>
  <Words>169</Words>
  <Application>Microsoft Office PowerPoint</Application>
  <PresentationFormat>Экран (4:3)</PresentationFormat>
  <Paragraphs>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Справедливость</vt:lpstr>
      <vt:lpstr>Слайд 1</vt:lpstr>
      <vt:lpstr>Библиотека - это</vt:lpstr>
      <vt:lpstr>Разновидности</vt:lpstr>
      <vt:lpstr>Самые необычные библиотеки мира</vt:lpstr>
      <vt:lpstr>Слайд 5</vt:lpstr>
      <vt:lpstr>Слайд 6</vt:lpstr>
      <vt:lpstr>Слайд 7</vt:lpstr>
      <vt:lpstr>Слайд 8</vt:lpstr>
      <vt:lpstr>Слайд 9</vt:lpstr>
      <vt:lpstr>Слайд 10</vt:lpstr>
      <vt:lpstr>Слайд 11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необычные библиотеки мира</dc:title>
  <dc:creator>комп</dc:creator>
  <cp:lastModifiedBy>MatrenaA</cp:lastModifiedBy>
  <cp:revision>6</cp:revision>
  <dcterms:created xsi:type="dcterms:W3CDTF">2014-05-15T22:46:30Z</dcterms:created>
  <dcterms:modified xsi:type="dcterms:W3CDTF">2014-05-16T13:18:26Z</dcterms:modified>
</cp:coreProperties>
</file>