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792D2B"/>
    <a:srgbClr val="381514"/>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65" d="100"/>
          <a:sy n="65" d="100"/>
        </p:scale>
        <p:origin x="-2597" y="-50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13C884-841B-46B5-A47C-F81777D29FD0}" type="datetimeFigureOut">
              <a:rPr lang="ru-RU" smtClean="0"/>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13C884-841B-46B5-A47C-F81777D29FD0}" type="datetimeFigureOut">
              <a:rPr lang="ru-RU" smtClean="0"/>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13C884-841B-46B5-A47C-F81777D29FD0}" type="datetimeFigureOut">
              <a:rPr lang="ru-RU" smtClean="0"/>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DECC2AFC-AB67-4DD5-9151-64DDC084633F}" type="slidenum">
              <a:rPr lang="ru-RU"/>
              <a:pPr>
                <a:defRPr/>
              </a:pPr>
              <a:t>‹#›</a:t>
            </a:fld>
            <a:endParaRPr lang="ru-RU"/>
          </a:p>
        </p:txBody>
      </p:sp>
    </p:spTree>
  </p:cSld>
  <p:clrMapOvr>
    <a:masterClrMapping/>
  </p:clrMapOvr>
  <p:transition spd="med" advClick="0" advTm="15000">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13C884-841B-46B5-A47C-F81777D29FD0}" type="datetimeFigureOut">
              <a:rPr lang="ru-RU" smtClean="0"/>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13C884-841B-46B5-A47C-F81777D29FD0}" type="datetimeFigureOut">
              <a:rPr lang="ru-RU" smtClean="0"/>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13C884-841B-46B5-A47C-F81777D29FD0}" type="datetimeFigureOut">
              <a:rPr lang="ru-RU" smtClean="0"/>
              <a:t>20.12.2013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13C884-841B-46B5-A47C-F81777D29FD0}" type="datetimeFigureOut">
              <a:rPr lang="ru-RU" smtClean="0"/>
              <a:t>20.12.2013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13C884-841B-46B5-A47C-F81777D29FD0}" type="datetimeFigureOut">
              <a:rPr lang="ru-RU" smtClean="0"/>
              <a:t>20.12.2013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13C884-841B-46B5-A47C-F81777D29FD0}" type="datetimeFigureOut">
              <a:rPr lang="ru-RU" smtClean="0"/>
              <a:t>20.12.2013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13C884-841B-46B5-A47C-F81777D29FD0}" type="datetimeFigureOut">
              <a:rPr lang="ru-RU" smtClean="0"/>
              <a:t>20.12.2013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13C884-841B-46B5-A47C-F81777D29FD0}" type="datetimeFigureOut">
              <a:rPr lang="ru-RU" smtClean="0"/>
              <a:t>20.12.2013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1B7566-91FC-4C01-9771-F54877F555E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3C884-841B-46B5-A47C-F81777D29FD0}" type="datetimeFigureOut">
              <a:rPr lang="ru-RU" smtClean="0"/>
              <a:t>20.12.2013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B7566-91FC-4C01-9771-F54877F555E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jpeg"/><Relationship Id="rId18" Type="http://schemas.openxmlformats.org/officeDocument/2006/relationships/image" Target="../media/image18.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3.jpeg"/><Relationship Id="rId17" Type="http://schemas.openxmlformats.org/officeDocument/2006/relationships/image" Target="../media/image17.jpeg"/><Relationship Id="rId2" Type="http://schemas.openxmlformats.org/officeDocument/2006/relationships/image" Target="../media/image1.jpeg"/><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19.jpeg"/><Relationship Id="rId4" Type="http://schemas.openxmlformats.org/officeDocument/2006/relationships/image" Target="../media/image6.jpeg"/><Relationship Id="rId9" Type="http://schemas.openxmlformats.org/officeDocument/2006/relationships/image" Target="../media/image3.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1" descr="16-10-03-003"/>
          <p:cNvPicPr>
            <a:picLocks noChangeAspect="1" noChangeArrowheads="1"/>
          </p:cNvPicPr>
          <p:nvPr/>
        </p:nvPicPr>
        <p:blipFill>
          <a:blip r:embed="rId2">
            <a:lum bright="10000" contrast="20000"/>
          </a:blip>
          <a:srcRect l="4913" b="7683"/>
          <a:stretch>
            <a:fillRect/>
          </a:stretch>
        </p:blipFill>
        <p:spPr bwMode="auto">
          <a:xfrm>
            <a:off x="0" y="-214338"/>
            <a:ext cx="9144000" cy="7072338"/>
          </a:xfrm>
          <a:prstGeom prst="rect">
            <a:avLst/>
          </a:prstGeom>
          <a:noFill/>
          <a:ln w="9525">
            <a:noFill/>
            <a:miter lim="800000"/>
            <a:headEnd/>
            <a:tailEnd/>
          </a:ln>
        </p:spPr>
      </p:pic>
      <p:grpSp>
        <p:nvGrpSpPr>
          <p:cNvPr id="2" name="Group 19"/>
          <p:cNvGrpSpPr>
            <a:grpSpLocks/>
          </p:cNvGrpSpPr>
          <p:nvPr/>
        </p:nvGrpSpPr>
        <p:grpSpPr bwMode="auto">
          <a:xfrm>
            <a:off x="1" y="0"/>
            <a:ext cx="1570120" cy="6857846"/>
            <a:chOff x="0" y="1714"/>
            <a:chExt cx="898" cy="2606"/>
          </a:xfrm>
        </p:grpSpPr>
        <p:pic>
          <p:nvPicPr>
            <p:cNvPr id="27655" name="Picture 6" descr="28"/>
            <p:cNvPicPr>
              <a:picLocks noChangeAspect="1" noChangeArrowheads="1"/>
            </p:cNvPicPr>
            <p:nvPr/>
          </p:nvPicPr>
          <p:blipFill>
            <a:blip r:embed="rId3"/>
            <a:srcRect l="7220" r="8690"/>
            <a:stretch>
              <a:fillRect/>
            </a:stretch>
          </p:blipFill>
          <p:spPr bwMode="auto">
            <a:xfrm>
              <a:off x="0" y="1714"/>
              <a:ext cx="898" cy="482"/>
            </a:xfrm>
            <a:prstGeom prst="rect">
              <a:avLst/>
            </a:prstGeom>
            <a:ln>
              <a:noFill/>
            </a:ln>
            <a:effectLst>
              <a:softEdge rad="112500"/>
            </a:effectLst>
          </p:spPr>
        </p:pic>
        <p:pic>
          <p:nvPicPr>
            <p:cNvPr id="27656" name="Picture 9" descr="28"/>
            <p:cNvPicPr>
              <a:picLocks noChangeAspect="1" noChangeArrowheads="1"/>
            </p:cNvPicPr>
            <p:nvPr/>
          </p:nvPicPr>
          <p:blipFill>
            <a:blip r:embed="rId3"/>
            <a:srcRect l="7220" r="8690"/>
            <a:stretch>
              <a:fillRect/>
            </a:stretch>
          </p:blipFill>
          <p:spPr bwMode="auto">
            <a:xfrm>
              <a:off x="0" y="2773"/>
              <a:ext cx="898" cy="515"/>
            </a:xfrm>
            <a:prstGeom prst="rect">
              <a:avLst/>
            </a:prstGeom>
            <a:ln>
              <a:noFill/>
            </a:ln>
            <a:effectLst>
              <a:softEdge rad="112500"/>
            </a:effectLst>
          </p:spPr>
        </p:pic>
        <p:pic>
          <p:nvPicPr>
            <p:cNvPr id="27657" name="Picture 10" descr="28"/>
            <p:cNvPicPr>
              <a:picLocks noChangeAspect="1" noChangeArrowheads="1"/>
            </p:cNvPicPr>
            <p:nvPr/>
          </p:nvPicPr>
          <p:blipFill>
            <a:blip r:embed="rId3"/>
            <a:srcRect l="7220" r="8690"/>
            <a:stretch>
              <a:fillRect/>
            </a:stretch>
          </p:blipFill>
          <p:spPr bwMode="auto">
            <a:xfrm>
              <a:off x="0" y="3831"/>
              <a:ext cx="898" cy="489"/>
            </a:xfrm>
            <a:prstGeom prst="rect">
              <a:avLst/>
            </a:prstGeom>
            <a:ln>
              <a:noFill/>
            </a:ln>
            <a:effectLst>
              <a:softEdge rad="112500"/>
            </a:effectLst>
          </p:spPr>
        </p:pic>
      </p:grpSp>
      <p:sp>
        <p:nvSpPr>
          <p:cNvPr id="14" name="Текст 13"/>
          <p:cNvSpPr>
            <a:spLocks noGrp="1"/>
          </p:cNvSpPr>
          <p:nvPr>
            <p:ph type="body" sz="half" idx="1"/>
          </p:nvPr>
        </p:nvSpPr>
        <p:spPr>
          <a:xfrm>
            <a:off x="2000232" y="1071546"/>
            <a:ext cx="6643734" cy="4840303"/>
          </a:xfrm>
        </p:spPr>
        <p:txBody>
          <a:bodyPr>
            <a:normAutofit lnSpcReduction="10000"/>
          </a:bodyPr>
          <a:lstStyle/>
          <a:p>
            <a:pPr marL="0" indent="0" algn="just">
              <a:buNone/>
            </a:pPr>
            <a:r>
              <a:rPr lang="ru-RU" sz="4400" b="1" dirty="0" smtClean="0">
                <a:solidFill>
                  <a:srgbClr val="003300"/>
                </a:solidFill>
              </a:rPr>
              <a:t>СЕТЕВОЕ ВЗАИМОДЕЙСТВИЕ  ГОРОДСКОЙ  И  СЕЛЬСКОЙ  ШКОЛЫ</a:t>
            </a:r>
          </a:p>
          <a:p>
            <a:pPr marL="0" indent="0" algn="just">
              <a:buNone/>
            </a:pPr>
            <a:endParaRPr lang="ru-RU" sz="4400" b="1" dirty="0">
              <a:solidFill>
                <a:srgbClr val="003300"/>
              </a:solidFill>
            </a:endParaRPr>
          </a:p>
          <a:p>
            <a:pPr marL="0" indent="0" algn="just">
              <a:buNone/>
            </a:pPr>
            <a:endParaRPr lang="ru-RU" sz="4400" b="1" dirty="0" smtClean="0">
              <a:solidFill>
                <a:srgbClr val="003300"/>
              </a:solidFill>
            </a:endParaRPr>
          </a:p>
          <a:p>
            <a:pPr marL="0" indent="0" algn="r">
              <a:buNone/>
            </a:pPr>
            <a:endParaRPr lang="ru-RU" sz="1600" b="1" dirty="0" smtClean="0">
              <a:solidFill>
                <a:srgbClr val="003300"/>
              </a:solidFill>
            </a:endParaRPr>
          </a:p>
          <a:p>
            <a:pPr marL="0" indent="0" algn="r">
              <a:buNone/>
            </a:pPr>
            <a:r>
              <a:rPr lang="ru-RU" sz="2400" b="1" dirty="0" smtClean="0">
                <a:solidFill>
                  <a:srgbClr val="003300"/>
                </a:solidFill>
              </a:rPr>
              <a:t>ИТОГИ ГОДА СЕЛА</a:t>
            </a:r>
            <a:endParaRPr lang="ru-RU" sz="2400" b="1" dirty="0">
              <a:solidFill>
                <a:srgbClr val="003300"/>
              </a:solidFill>
            </a:endParaRPr>
          </a:p>
        </p:txBody>
      </p:sp>
      <p:pic>
        <p:nvPicPr>
          <p:cNvPr id="15" name="Picture 28" descr="ики"/>
          <p:cNvPicPr>
            <a:picLocks noChangeAspect="1" noChangeArrowheads="1"/>
          </p:cNvPicPr>
          <p:nvPr>
            <p:ph sz="half" idx="1"/>
          </p:nvPr>
        </p:nvPicPr>
        <p:blipFill>
          <a:blip r:embed="rId4">
            <a:lum contrast="6000"/>
          </a:blip>
          <a:srcRect t="8142" r="37930" b="6361"/>
          <a:stretch>
            <a:fillRect/>
          </a:stretch>
        </p:blipFill>
        <p:spPr>
          <a:xfrm>
            <a:off x="0" y="1285860"/>
            <a:ext cx="1574751" cy="1500198"/>
          </a:xfrm>
          <a:prstGeom prst="rect">
            <a:avLst/>
          </a:prstGeom>
          <a:ln>
            <a:noFill/>
          </a:ln>
          <a:effectLst>
            <a:softEdge rad="112500"/>
          </a:effectLst>
        </p:spPr>
      </p:pic>
      <p:pic>
        <p:nvPicPr>
          <p:cNvPr id="16" name="Picture 4" descr="карта copy"/>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071942"/>
            <a:ext cx="1587473" cy="1500174"/>
          </a:xfrm>
          <a:prstGeom prst="rect">
            <a:avLst/>
          </a:prstGeom>
          <a:noFill/>
          <a:ln w="9525">
            <a:noFill/>
            <a:miter lim="800000"/>
            <a:headEnd/>
            <a:tailEnd/>
          </a:ln>
        </p:spPr>
      </p:pic>
      <p:sp>
        <p:nvSpPr>
          <p:cNvPr id="17" name="TextBox 16"/>
          <p:cNvSpPr txBox="1"/>
          <p:nvPr/>
        </p:nvSpPr>
        <p:spPr>
          <a:xfrm>
            <a:off x="2143108" y="0"/>
            <a:ext cx="6643734" cy="338554"/>
          </a:xfrm>
          <a:prstGeom prst="rect">
            <a:avLst/>
          </a:prstGeom>
          <a:noFill/>
        </p:spPr>
        <p:txBody>
          <a:bodyPr wrap="square" rtlCol="0">
            <a:spAutoFit/>
          </a:bodyPr>
          <a:lstStyle/>
          <a:p>
            <a:pPr algn="ctr"/>
            <a:r>
              <a:rPr lang="ru-RU" sz="1600" b="1" dirty="0" smtClean="0">
                <a:solidFill>
                  <a:srgbClr val="002060"/>
                </a:solidFill>
              </a:rPr>
              <a:t>МОБУ СОШ №5 им. Н.О.Кривошапкина</a:t>
            </a:r>
            <a:endParaRPr lang="ru-RU" sz="1600" b="1" dirty="0">
              <a:solidFill>
                <a:srgbClr val="002060"/>
              </a:solidFill>
            </a:endParaRPr>
          </a:p>
        </p:txBody>
      </p:sp>
    </p:spTree>
  </p:cSld>
  <p:clrMapOvr>
    <a:masterClrMapping/>
  </p:clrMapOvr>
  <p:transition spd="med" advClick="0" advTm="15000">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1" descr="16-10-03-003"/>
          <p:cNvPicPr>
            <a:picLocks noChangeAspect="1" noChangeArrowheads="1"/>
          </p:cNvPicPr>
          <p:nvPr/>
        </p:nvPicPr>
        <p:blipFill>
          <a:blip r:embed="rId2">
            <a:lum bright="20000" contrast="20000"/>
          </a:blip>
          <a:srcRect l="4913" b="7683"/>
          <a:stretch>
            <a:fillRect/>
          </a:stretch>
        </p:blipFill>
        <p:spPr bwMode="auto">
          <a:xfrm>
            <a:off x="0" y="-214338"/>
            <a:ext cx="9144000" cy="7072338"/>
          </a:xfrm>
          <a:prstGeom prst="rect">
            <a:avLst/>
          </a:prstGeom>
          <a:noFill/>
          <a:ln w="9525">
            <a:noFill/>
            <a:miter lim="800000"/>
            <a:headEnd/>
            <a:tailEnd/>
          </a:ln>
        </p:spPr>
      </p:pic>
      <p:grpSp>
        <p:nvGrpSpPr>
          <p:cNvPr id="2" name="Group 19"/>
          <p:cNvGrpSpPr>
            <a:grpSpLocks/>
          </p:cNvGrpSpPr>
          <p:nvPr/>
        </p:nvGrpSpPr>
        <p:grpSpPr bwMode="auto">
          <a:xfrm>
            <a:off x="1" y="0"/>
            <a:ext cx="1570120" cy="6857846"/>
            <a:chOff x="0" y="1714"/>
            <a:chExt cx="898" cy="2606"/>
          </a:xfrm>
        </p:grpSpPr>
        <p:pic>
          <p:nvPicPr>
            <p:cNvPr id="27655" name="Picture 6" descr="28"/>
            <p:cNvPicPr>
              <a:picLocks noChangeAspect="1" noChangeArrowheads="1"/>
            </p:cNvPicPr>
            <p:nvPr/>
          </p:nvPicPr>
          <p:blipFill>
            <a:blip r:embed="rId3"/>
            <a:srcRect l="7220" r="8690"/>
            <a:stretch>
              <a:fillRect/>
            </a:stretch>
          </p:blipFill>
          <p:spPr bwMode="auto">
            <a:xfrm>
              <a:off x="0" y="1714"/>
              <a:ext cx="898" cy="482"/>
            </a:xfrm>
            <a:prstGeom prst="rect">
              <a:avLst/>
            </a:prstGeom>
            <a:ln>
              <a:noFill/>
            </a:ln>
            <a:effectLst>
              <a:softEdge rad="112500"/>
            </a:effectLst>
          </p:spPr>
        </p:pic>
        <p:pic>
          <p:nvPicPr>
            <p:cNvPr id="27656" name="Picture 9" descr="28"/>
            <p:cNvPicPr>
              <a:picLocks noChangeAspect="1" noChangeArrowheads="1"/>
            </p:cNvPicPr>
            <p:nvPr/>
          </p:nvPicPr>
          <p:blipFill>
            <a:blip r:embed="rId3"/>
            <a:srcRect l="7220" r="8690"/>
            <a:stretch>
              <a:fillRect/>
            </a:stretch>
          </p:blipFill>
          <p:spPr bwMode="auto">
            <a:xfrm>
              <a:off x="0" y="2773"/>
              <a:ext cx="898" cy="515"/>
            </a:xfrm>
            <a:prstGeom prst="rect">
              <a:avLst/>
            </a:prstGeom>
            <a:ln>
              <a:noFill/>
            </a:ln>
            <a:effectLst>
              <a:softEdge rad="112500"/>
            </a:effectLst>
          </p:spPr>
        </p:pic>
        <p:pic>
          <p:nvPicPr>
            <p:cNvPr id="27657" name="Picture 10" descr="28"/>
            <p:cNvPicPr>
              <a:picLocks noChangeAspect="1" noChangeArrowheads="1"/>
            </p:cNvPicPr>
            <p:nvPr/>
          </p:nvPicPr>
          <p:blipFill>
            <a:blip r:embed="rId3"/>
            <a:srcRect l="7220" r="8690"/>
            <a:stretch>
              <a:fillRect/>
            </a:stretch>
          </p:blipFill>
          <p:spPr bwMode="auto">
            <a:xfrm>
              <a:off x="0" y="3831"/>
              <a:ext cx="898" cy="489"/>
            </a:xfrm>
            <a:prstGeom prst="rect">
              <a:avLst/>
            </a:prstGeom>
            <a:ln>
              <a:noFill/>
            </a:ln>
            <a:effectLst>
              <a:softEdge rad="112500"/>
            </a:effectLst>
          </p:spPr>
        </p:pic>
      </p:grpSp>
      <p:sp>
        <p:nvSpPr>
          <p:cNvPr id="14" name="Текст 13"/>
          <p:cNvSpPr>
            <a:spLocks noGrp="1"/>
          </p:cNvSpPr>
          <p:nvPr>
            <p:ph type="body" sz="half" idx="1"/>
          </p:nvPr>
        </p:nvSpPr>
        <p:spPr>
          <a:xfrm>
            <a:off x="2000232" y="285728"/>
            <a:ext cx="6643734" cy="5626121"/>
          </a:xfrm>
        </p:spPr>
        <p:txBody>
          <a:bodyPr>
            <a:normAutofit/>
          </a:bodyPr>
          <a:lstStyle/>
          <a:p>
            <a:pPr marL="0" indent="0" algn="just">
              <a:buNone/>
            </a:pPr>
            <a:r>
              <a:rPr lang="ru-RU" sz="2400" b="1" dirty="0">
                <a:solidFill>
                  <a:srgbClr val="003300"/>
                </a:solidFill>
                <a:latin typeface="Gabriola" pitchFamily="82" charset="0"/>
              </a:rPr>
              <a:t>Школа на селе занимает особое место, воспринимается не только как учреждение, дающее детям образовательную подготовку – она исторически является основным </a:t>
            </a:r>
            <a:r>
              <a:rPr lang="ru-RU" sz="2400" b="1" dirty="0" err="1">
                <a:solidFill>
                  <a:srgbClr val="C00000"/>
                </a:solidFill>
                <a:latin typeface="Gabriola" pitchFamily="82" charset="0"/>
              </a:rPr>
              <a:t>селообразующим</a:t>
            </a:r>
            <a:r>
              <a:rPr lang="ru-RU" sz="2400" b="1" dirty="0">
                <a:solidFill>
                  <a:srgbClr val="C00000"/>
                </a:solidFill>
                <a:latin typeface="Gabriola" pitchFamily="82" charset="0"/>
              </a:rPr>
              <a:t>, </a:t>
            </a:r>
            <a:r>
              <a:rPr lang="ru-RU" sz="2400" b="1" dirty="0" err="1">
                <a:solidFill>
                  <a:srgbClr val="C00000"/>
                </a:solidFill>
                <a:latin typeface="Gabriola" pitchFamily="82" charset="0"/>
              </a:rPr>
              <a:t>селосохраняющим</a:t>
            </a:r>
            <a:r>
              <a:rPr lang="ru-RU" sz="2400" b="1" dirty="0">
                <a:solidFill>
                  <a:srgbClr val="C00000"/>
                </a:solidFill>
                <a:latin typeface="Gabriola" pitchFamily="82" charset="0"/>
              </a:rPr>
              <a:t> и </a:t>
            </a:r>
            <a:r>
              <a:rPr lang="ru-RU" sz="2400" b="1" dirty="0" err="1">
                <a:solidFill>
                  <a:srgbClr val="C00000"/>
                </a:solidFill>
                <a:latin typeface="Gabriola" pitchFamily="82" charset="0"/>
              </a:rPr>
              <a:t>селоразвивающим</a:t>
            </a:r>
            <a:r>
              <a:rPr lang="ru-RU" sz="2400" b="1" dirty="0">
                <a:solidFill>
                  <a:srgbClr val="C00000"/>
                </a:solidFill>
                <a:latin typeface="Gabriola" pitchFamily="82" charset="0"/>
              </a:rPr>
              <a:t> </a:t>
            </a:r>
            <a:r>
              <a:rPr lang="ru-RU" sz="2400" b="1" dirty="0">
                <a:solidFill>
                  <a:srgbClr val="003300"/>
                </a:solidFill>
                <a:latin typeface="Gabriola" pitchFamily="82" charset="0"/>
              </a:rPr>
              <a:t>фактором, выступает как важнейшее условие жизнеобеспечения села, прочности сельской семьи, развития сельскохозяйственного производства. Именно с сельской школой общество во все времена связывает такие понятия, как:</a:t>
            </a:r>
            <a:r>
              <a:rPr lang="ru-RU" sz="2400" b="1" dirty="0">
                <a:solidFill>
                  <a:srgbClr val="C00000"/>
                </a:solidFill>
                <a:latin typeface="Gabriola" pitchFamily="82" charset="0"/>
              </a:rPr>
              <a:t> </a:t>
            </a:r>
            <a:r>
              <a:rPr lang="ru-RU" sz="2400" b="1" dirty="0">
                <a:solidFill>
                  <a:srgbClr val="002060"/>
                </a:solidFill>
                <a:latin typeface="Gabriola" pitchFamily="82" charset="0"/>
              </a:rPr>
              <a:t>духовные истоки народа, малая родина, материнский язык, домашний очаг, народность воспитания, добрососедство, самобытность</a:t>
            </a:r>
            <a:r>
              <a:rPr lang="ru-RU" sz="2400" b="1" dirty="0">
                <a:solidFill>
                  <a:srgbClr val="003300"/>
                </a:solidFill>
                <a:latin typeface="Gabriola" pitchFamily="82" charset="0"/>
              </a:rPr>
              <a:t>. Это то, что крепит духовные устои общества, формирует в молодом поколении нравственный стержень, чувство гражданственности, патриотизма, толерантности, сохраняет способность миропонимания человека, возможность воспитания сельской молодежи в духе общности, социальной ответственности, крестьянской морали</a:t>
            </a:r>
          </a:p>
        </p:txBody>
      </p:sp>
      <p:pic>
        <p:nvPicPr>
          <p:cNvPr id="15" name="Picture 28" descr="ики"/>
          <p:cNvPicPr>
            <a:picLocks noChangeAspect="1" noChangeArrowheads="1"/>
          </p:cNvPicPr>
          <p:nvPr>
            <p:ph sz="half" idx="1"/>
          </p:nvPr>
        </p:nvPicPr>
        <p:blipFill>
          <a:blip r:embed="rId4">
            <a:lum contrast="6000"/>
          </a:blip>
          <a:srcRect t="8142" r="37930" b="6361"/>
          <a:stretch>
            <a:fillRect/>
          </a:stretch>
        </p:blipFill>
        <p:spPr>
          <a:xfrm>
            <a:off x="0" y="1285860"/>
            <a:ext cx="1574751" cy="1500198"/>
          </a:xfrm>
          <a:prstGeom prst="rect">
            <a:avLst/>
          </a:prstGeom>
          <a:ln>
            <a:noFill/>
          </a:ln>
          <a:effectLst>
            <a:softEdge rad="112500"/>
          </a:effectLst>
        </p:spPr>
      </p:pic>
      <p:pic>
        <p:nvPicPr>
          <p:cNvPr id="16" name="Picture 4" descr="карта copy"/>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071942"/>
            <a:ext cx="1587473" cy="1500174"/>
          </a:xfrm>
          <a:prstGeom prst="rect">
            <a:avLst/>
          </a:prstGeom>
          <a:noFill/>
          <a:ln w="9525">
            <a:noFill/>
            <a:miter lim="800000"/>
            <a:headEnd/>
            <a:tailEnd/>
          </a:ln>
        </p:spPr>
      </p:pic>
    </p:spTree>
  </p:cSld>
  <p:clrMapOvr>
    <a:masterClrMapping/>
  </p:clrMapOvr>
  <p:transition spd="med" advClick="0" advTm="15000">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1" descr="16-10-03-003"/>
          <p:cNvPicPr>
            <a:picLocks noChangeAspect="1" noChangeArrowheads="1"/>
          </p:cNvPicPr>
          <p:nvPr/>
        </p:nvPicPr>
        <p:blipFill>
          <a:blip r:embed="rId2">
            <a:lum bright="20000" contrast="20000"/>
          </a:blip>
          <a:srcRect l="4913" b="7683"/>
          <a:stretch>
            <a:fillRect/>
          </a:stretch>
        </p:blipFill>
        <p:spPr bwMode="auto">
          <a:xfrm>
            <a:off x="0" y="-214338"/>
            <a:ext cx="9144000" cy="7072338"/>
          </a:xfrm>
          <a:prstGeom prst="rect">
            <a:avLst/>
          </a:prstGeom>
          <a:noFill/>
          <a:ln w="9525">
            <a:noFill/>
            <a:miter lim="800000"/>
            <a:headEnd/>
            <a:tailEnd/>
          </a:ln>
        </p:spPr>
      </p:pic>
      <p:grpSp>
        <p:nvGrpSpPr>
          <p:cNvPr id="2" name="Group 19"/>
          <p:cNvGrpSpPr>
            <a:grpSpLocks/>
          </p:cNvGrpSpPr>
          <p:nvPr/>
        </p:nvGrpSpPr>
        <p:grpSpPr bwMode="auto">
          <a:xfrm>
            <a:off x="1" y="0"/>
            <a:ext cx="1570120" cy="6857846"/>
            <a:chOff x="0" y="1714"/>
            <a:chExt cx="898" cy="2606"/>
          </a:xfrm>
        </p:grpSpPr>
        <p:pic>
          <p:nvPicPr>
            <p:cNvPr id="27655" name="Picture 6" descr="28"/>
            <p:cNvPicPr>
              <a:picLocks noChangeAspect="1" noChangeArrowheads="1"/>
            </p:cNvPicPr>
            <p:nvPr/>
          </p:nvPicPr>
          <p:blipFill>
            <a:blip r:embed="rId3"/>
            <a:srcRect l="7220" r="8690"/>
            <a:stretch>
              <a:fillRect/>
            </a:stretch>
          </p:blipFill>
          <p:spPr bwMode="auto">
            <a:xfrm>
              <a:off x="0" y="1714"/>
              <a:ext cx="898" cy="482"/>
            </a:xfrm>
            <a:prstGeom prst="rect">
              <a:avLst/>
            </a:prstGeom>
            <a:ln>
              <a:noFill/>
            </a:ln>
            <a:effectLst>
              <a:softEdge rad="112500"/>
            </a:effectLst>
          </p:spPr>
        </p:pic>
        <p:pic>
          <p:nvPicPr>
            <p:cNvPr id="27656" name="Picture 9" descr="28"/>
            <p:cNvPicPr>
              <a:picLocks noChangeAspect="1" noChangeArrowheads="1"/>
            </p:cNvPicPr>
            <p:nvPr/>
          </p:nvPicPr>
          <p:blipFill>
            <a:blip r:embed="rId3"/>
            <a:srcRect l="7220" r="8690"/>
            <a:stretch>
              <a:fillRect/>
            </a:stretch>
          </p:blipFill>
          <p:spPr bwMode="auto">
            <a:xfrm>
              <a:off x="0" y="2773"/>
              <a:ext cx="898" cy="515"/>
            </a:xfrm>
            <a:prstGeom prst="rect">
              <a:avLst/>
            </a:prstGeom>
            <a:ln>
              <a:noFill/>
            </a:ln>
            <a:effectLst>
              <a:softEdge rad="112500"/>
            </a:effectLst>
          </p:spPr>
        </p:pic>
        <p:pic>
          <p:nvPicPr>
            <p:cNvPr id="27657" name="Picture 10" descr="28"/>
            <p:cNvPicPr>
              <a:picLocks noChangeAspect="1" noChangeArrowheads="1"/>
            </p:cNvPicPr>
            <p:nvPr/>
          </p:nvPicPr>
          <p:blipFill>
            <a:blip r:embed="rId3"/>
            <a:srcRect l="7220" r="8690"/>
            <a:stretch>
              <a:fillRect/>
            </a:stretch>
          </p:blipFill>
          <p:spPr bwMode="auto">
            <a:xfrm>
              <a:off x="0" y="3831"/>
              <a:ext cx="898" cy="489"/>
            </a:xfrm>
            <a:prstGeom prst="rect">
              <a:avLst/>
            </a:prstGeom>
            <a:ln>
              <a:noFill/>
            </a:ln>
            <a:effectLst>
              <a:softEdge rad="112500"/>
            </a:effectLst>
          </p:spPr>
        </p:pic>
      </p:grpSp>
      <p:sp>
        <p:nvSpPr>
          <p:cNvPr id="14" name="Текст 13"/>
          <p:cNvSpPr>
            <a:spLocks noGrp="1"/>
          </p:cNvSpPr>
          <p:nvPr>
            <p:ph type="body" sz="half" idx="1"/>
          </p:nvPr>
        </p:nvSpPr>
        <p:spPr>
          <a:xfrm>
            <a:off x="2000232" y="142852"/>
            <a:ext cx="6643734" cy="6143668"/>
          </a:xfrm>
        </p:spPr>
        <p:txBody>
          <a:bodyPr>
            <a:normAutofit fontScale="92500" lnSpcReduction="10000"/>
          </a:bodyPr>
          <a:lstStyle/>
          <a:p>
            <a:pPr algn="ctr">
              <a:buNone/>
            </a:pPr>
            <a:r>
              <a:rPr lang="ru-RU" sz="3000" b="1" dirty="0" smtClean="0">
                <a:solidFill>
                  <a:srgbClr val="002060"/>
                </a:solidFill>
                <a:latin typeface="Gabriola" pitchFamily="82" charset="0"/>
              </a:rPr>
              <a:t>ПЕДАГОГИЧЕСКИЕ СЕТИ – ПРЕДВЕСТНИК СЕТЕВОЙ ФОРМЫ ОБРАЗОВАНИЯ</a:t>
            </a:r>
          </a:p>
          <a:p>
            <a:pPr algn="ctr">
              <a:buNone/>
            </a:pPr>
            <a:endParaRPr lang="ru-RU" sz="2000" b="1" dirty="0">
              <a:solidFill>
                <a:srgbClr val="002060"/>
              </a:solidFill>
            </a:endParaRPr>
          </a:p>
          <a:p>
            <a:pPr marL="0" indent="538163" algn="just">
              <a:buNone/>
            </a:pPr>
            <a:r>
              <a:rPr lang="ru-RU" sz="2000" b="1" dirty="0">
                <a:solidFill>
                  <a:srgbClr val="003300"/>
                </a:solidFill>
                <a:latin typeface="Gabriola" pitchFamily="82" charset="0"/>
              </a:rPr>
              <a:t>Опыт зарождения и функционирования сетевых объединений сельских школ свидетельствует о появлении </a:t>
            </a:r>
            <a:r>
              <a:rPr lang="ru-RU" sz="2000" b="1" dirty="0" smtClean="0">
                <a:solidFill>
                  <a:srgbClr val="003300"/>
                </a:solidFill>
                <a:latin typeface="Gabriola" pitchFamily="82" charset="0"/>
              </a:rPr>
              <a:t>кооперации</a:t>
            </a:r>
            <a:r>
              <a:rPr lang="ru-RU" sz="2000" b="1" dirty="0">
                <a:solidFill>
                  <a:srgbClr val="003300"/>
                </a:solidFill>
                <a:latin typeface="Gabriola" pitchFamily="82" charset="0"/>
              </a:rPr>
              <a:t>, как правило, на «самом демократичном и трудно живущем уровне</a:t>
            </a:r>
            <a:r>
              <a:rPr lang="ru-RU" sz="2000" b="1" dirty="0" smtClean="0">
                <a:solidFill>
                  <a:srgbClr val="003300"/>
                </a:solidFill>
                <a:latin typeface="Gabriola" pitchFamily="82" charset="0"/>
              </a:rPr>
              <a:t>». Процесс </a:t>
            </a:r>
            <a:r>
              <a:rPr lang="ru-RU" sz="2000" b="1" dirty="0">
                <a:solidFill>
                  <a:srgbClr val="003300"/>
                </a:solidFill>
                <a:latin typeface="Gabriola" pitchFamily="82" charset="0"/>
              </a:rPr>
              <a:t>выбора стратегии своего сохранения и развития </a:t>
            </a:r>
            <a:r>
              <a:rPr lang="ru-RU" sz="2000" b="1" dirty="0" smtClean="0">
                <a:solidFill>
                  <a:srgbClr val="003300"/>
                </a:solidFill>
                <a:latin typeface="Gabriola" pitchFamily="82" charset="0"/>
              </a:rPr>
              <a:t>для сельской школы во </a:t>
            </a:r>
            <a:r>
              <a:rPr lang="ru-RU" sz="2000" b="1" dirty="0">
                <a:solidFill>
                  <a:srgbClr val="003300"/>
                </a:solidFill>
                <a:latin typeface="Gabriola" pitchFamily="82" charset="0"/>
              </a:rPr>
              <a:t>многом пошел «постепенно-сетевым» путем. </a:t>
            </a:r>
          </a:p>
          <a:p>
            <a:pPr marL="0" indent="538163" algn="just">
              <a:buNone/>
            </a:pPr>
            <a:r>
              <a:rPr lang="ru-RU" sz="2000" b="1" dirty="0" smtClean="0">
                <a:solidFill>
                  <a:srgbClr val="003300"/>
                </a:solidFill>
                <a:latin typeface="Gabriola" pitchFamily="82" charset="0"/>
              </a:rPr>
              <a:t>«</a:t>
            </a:r>
            <a:r>
              <a:rPr lang="ru-RU" sz="2000" b="1" dirty="0">
                <a:solidFill>
                  <a:srgbClr val="003300"/>
                </a:solidFill>
                <a:latin typeface="Gabriola" pitchFamily="82" charset="0"/>
              </a:rPr>
              <a:t>Вариться лишь в собственном соку», оставаться один на один с нарастающим комом проблем даже при самом тесном взаимодействии со своим селом недостаточно – это во многом вымирающая стратегия, в особенности это касается малочисленной школы, расположенной далеко от центра улуса. Для того, чтобы сохраниться и определить вектор развития, малокомплектные сельские школы начали поиск удаленных связей, дальних ресурсов, сложных коопераций, разрешения проблем объединенными усилиями, создавая педагогические условия для обеспечения школьникам села качественного образования, разнообразия предлагаемых образовательных услуг, обеспечения дифференциации, индивидуализации обучения. Образование здесь предстает не как традиционная «вертикальная» иерархически организованная система, а как горизонтальная, самоорганизующаяся сеть.</a:t>
            </a:r>
          </a:p>
        </p:txBody>
      </p:sp>
      <p:pic>
        <p:nvPicPr>
          <p:cNvPr id="15" name="Picture 28" descr="ики"/>
          <p:cNvPicPr>
            <a:picLocks noChangeAspect="1" noChangeArrowheads="1"/>
          </p:cNvPicPr>
          <p:nvPr>
            <p:ph sz="half" idx="1"/>
          </p:nvPr>
        </p:nvPicPr>
        <p:blipFill>
          <a:blip r:embed="rId4">
            <a:lum contrast="6000"/>
          </a:blip>
          <a:srcRect t="8142" r="37930" b="6361"/>
          <a:stretch>
            <a:fillRect/>
          </a:stretch>
        </p:blipFill>
        <p:spPr>
          <a:xfrm>
            <a:off x="0" y="1285860"/>
            <a:ext cx="1574751" cy="1500198"/>
          </a:xfrm>
          <a:prstGeom prst="rect">
            <a:avLst/>
          </a:prstGeom>
          <a:ln>
            <a:noFill/>
          </a:ln>
          <a:effectLst>
            <a:softEdge rad="112500"/>
          </a:effectLst>
        </p:spPr>
      </p:pic>
      <p:pic>
        <p:nvPicPr>
          <p:cNvPr id="16" name="Picture 4" descr="карта copy"/>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071942"/>
            <a:ext cx="1587473" cy="1500174"/>
          </a:xfrm>
          <a:prstGeom prst="rect">
            <a:avLst/>
          </a:prstGeom>
          <a:noFill/>
          <a:ln w="9525">
            <a:noFill/>
            <a:miter lim="800000"/>
            <a:headEnd/>
            <a:tailEnd/>
          </a:ln>
        </p:spPr>
      </p:pic>
    </p:spTree>
  </p:cSld>
  <p:clrMapOvr>
    <a:masterClrMapping/>
  </p:clrMapOvr>
  <p:transition spd="med" advClick="0" advTm="15000">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1" descr="16-10-03-003"/>
          <p:cNvPicPr>
            <a:picLocks noChangeAspect="1" noChangeArrowheads="1"/>
          </p:cNvPicPr>
          <p:nvPr/>
        </p:nvPicPr>
        <p:blipFill>
          <a:blip r:embed="rId2">
            <a:lum bright="20000" contrast="20000"/>
          </a:blip>
          <a:srcRect l="4913" b="7683"/>
          <a:stretch>
            <a:fillRect/>
          </a:stretch>
        </p:blipFill>
        <p:spPr bwMode="auto">
          <a:xfrm>
            <a:off x="0" y="-214338"/>
            <a:ext cx="9144000" cy="7072338"/>
          </a:xfrm>
          <a:prstGeom prst="rect">
            <a:avLst/>
          </a:prstGeom>
          <a:noFill/>
          <a:ln w="9525">
            <a:noFill/>
            <a:miter lim="800000"/>
            <a:headEnd/>
            <a:tailEnd/>
          </a:ln>
        </p:spPr>
      </p:pic>
      <p:grpSp>
        <p:nvGrpSpPr>
          <p:cNvPr id="2" name="Group 19"/>
          <p:cNvGrpSpPr>
            <a:grpSpLocks/>
          </p:cNvGrpSpPr>
          <p:nvPr/>
        </p:nvGrpSpPr>
        <p:grpSpPr bwMode="auto">
          <a:xfrm>
            <a:off x="1" y="0"/>
            <a:ext cx="1570120" cy="6857846"/>
            <a:chOff x="0" y="1714"/>
            <a:chExt cx="898" cy="2606"/>
          </a:xfrm>
        </p:grpSpPr>
        <p:pic>
          <p:nvPicPr>
            <p:cNvPr id="27655" name="Picture 6" descr="28"/>
            <p:cNvPicPr>
              <a:picLocks noChangeAspect="1" noChangeArrowheads="1"/>
            </p:cNvPicPr>
            <p:nvPr/>
          </p:nvPicPr>
          <p:blipFill>
            <a:blip r:embed="rId3"/>
            <a:srcRect l="7220" r="8690"/>
            <a:stretch>
              <a:fillRect/>
            </a:stretch>
          </p:blipFill>
          <p:spPr bwMode="auto">
            <a:xfrm>
              <a:off x="0" y="1714"/>
              <a:ext cx="898" cy="482"/>
            </a:xfrm>
            <a:prstGeom prst="rect">
              <a:avLst/>
            </a:prstGeom>
            <a:ln>
              <a:noFill/>
            </a:ln>
            <a:effectLst>
              <a:softEdge rad="112500"/>
            </a:effectLst>
          </p:spPr>
        </p:pic>
        <p:pic>
          <p:nvPicPr>
            <p:cNvPr id="27656" name="Picture 9" descr="28"/>
            <p:cNvPicPr>
              <a:picLocks noChangeAspect="1" noChangeArrowheads="1"/>
            </p:cNvPicPr>
            <p:nvPr/>
          </p:nvPicPr>
          <p:blipFill>
            <a:blip r:embed="rId3"/>
            <a:srcRect l="7220" r="8690"/>
            <a:stretch>
              <a:fillRect/>
            </a:stretch>
          </p:blipFill>
          <p:spPr bwMode="auto">
            <a:xfrm>
              <a:off x="0" y="2773"/>
              <a:ext cx="898" cy="515"/>
            </a:xfrm>
            <a:prstGeom prst="rect">
              <a:avLst/>
            </a:prstGeom>
            <a:ln>
              <a:noFill/>
            </a:ln>
            <a:effectLst>
              <a:softEdge rad="112500"/>
            </a:effectLst>
          </p:spPr>
        </p:pic>
        <p:pic>
          <p:nvPicPr>
            <p:cNvPr id="27657" name="Picture 10" descr="28"/>
            <p:cNvPicPr>
              <a:picLocks noChangeAspect="1" noChangeArrowheads="1"/>
            </p:cNvPicPr>
            <p:nvPr/>
          </p:nvPicPr>
          <p:blipFill>
            <a:blip r:embed="rId3"/>
            <a:srcRect l="7220" r="8690"/>
            <a:stretch>
              <a:fillRect/>
            </a:stretch>
          </p:blipFill>
          <p:spPr bwMode="auto">
            <a:xfrm>
              <a:off x="0" y="3831"/>
              <a:ext cx="898" cy="489"/>
            </a:xfrm>
            <a:prstGeom prst="rect">
              <a:avLst/>
            </a:prstGeom>
            <a:ln>
              <a:noFill/>
            </a:ln>
            <a:effectLst>
              <a:softEdge rad="112500"/>
            </a:effectLst>
          </p:spPr>
        </p:pic>
      </p:grpSp>
      <p:sp>
        <p:nvSpPr>
          <p:cNvPr id="14" name="Текст 13"/>
          <p:cNvSpPr>
            <a:spLocks noGrp="1"/>
          </p:cNvSpPr>
          <p:nvPr>
            <p:ph type="body" sz="half" idx="1"/>
          </p:nvPr>
        </p:nvSpPr>
        <p:spPr>
          <a:xfrm>
            <a:off x="2500298" y="142852"/>
            <a:ext cx="6143668" cy="6357982"/>
          </a:xfrm>
        </p:spPr>
        <p:txBody>
          <a:bodyPr>
            <a:normAutofit lnSpcReduction="10000"/>
          </a:bodyPr>
          <a:lstStyle/>
          <a:p>
            <a:pPr algn="ctr">
              <a:buNone/>
            </a:pPr>
            <a:r>
              <a:rPr lang="ru-RU" sz="3000" b="1" dirty="0" smtClean="0">
                <a:solidFill>
                  <a:srgbClr val="002060"/>
                </a:solidFill>
                <a:latin typeface="Gabriola" pitchFamily="82" charset="0"/>
              </a:rPr>
              <a:t>ПЕДАГОГИЧЕСКИЕ  СЕТИ – ПРЕДВЕСТНИК СЕТЕВОЙ  ФОРМЫ  ОБРАЗОВАНИЯ</a:t>
            </a:r>
          </a:p>
          <a:p>
            <a:pPr algn="ctr">
              <a:buNone/>
            </a:pPr>
            <a:endParaRPr lang="ru-RU" sz="2000" b="1" dirty="0">
              <a:solidFill>
                <a:srgbClr val="002060"/>
              </a:solidFill>
            </a:endParaRPr>
          </a:p>
          <a:p>
            <a:pPr marL="0" indent="538163" algn="just">
              <a:buNone/>
            </a:pPr>
            <a:r>
              <a:rPr lang="ru-RU" sz="2400" b="1" dirty="0" smtClean="0">
                <a:solidFill>
                  <a:srgbClr val="C00000"/>
                </a:solidFill>
                <a:latin typeface="Gabriola" pitchFamily="82" charset="0"/>
              </a:rPr>
              <a:t>В Год развития села в Республике Саха (Якутия) была осуществлена разработка и защита педагогической технологии: «Сетевая </a:t>
            </a:r>
            <a:r>
              <a:rPr lang="ru-RU" sz="2400" b="1" dirty="0">
                <a:solidFill>
                  <a:srgbClr val="C00000"/>
                </a:solidFill>
                <a:latin typeface="Gabriola" pitchFamily="82" charset="0"/>
              </a:rPr>
              <a:t>форма как образовательная технология нового времени</a:t>
            </a:r>
            <a:r>
              <a:rPr lang="ru-RU" sz="2400" b="1" dirty="0" smtClean="0">
                <a:solidFill>
                  <a:srgbClr val="C00000"/>
                </a:solidFill>
                <a:latin typeface="Gabriola" pitchFamily="82" charset="0"/>
              </a:rPr>
              <a:t>».</a:t>
            </a:r>
            <a:r>
              <a:rPr lang="ru-RU" sz="1400" dirty="0" smtClean="0">
                <a:solidFill>
                  <a:srgbClr val="002060"/>
                </a:solidFill>
              </a:rPr>
              <a:t> </a:t>
            </a:r>
          </a:p>
          <a:p>
            <a:pPr marL="0" indent="538163" algn="r">
              <a:buNone/>
            </a:pPr>
            <a:endParaRPr lang="ru-RU" sz="1400" dirty="0">
              <a:solidFill>
                <a:srgbClr val="002060"/>
              </a:solidFill>
            </a:endParaRPr>
          </a:p>
          <a:p>
            <a:pPr marL="0" indent="538163" algn="r">
              <a:buNone/>
            </a:pPr>
            <a:r>
              <a:rPr lang="ru-RU" sz="1400" dirty="0" smtClean="0">
                <a:solidFill>
                  <a:srgbClr val="002060"/>
                </a:solidFill>
              </a:rPr>
              <a:t>«Сельская школа.  </a:t>
            </a:r>
          </a:p>
          <a:p>
            <a:pPr marL="0" indent="538163" algn="r">
              <a:buNone/>
            </a:pPr>
            <a:r>
              <a:rPr lang="ru-RU" sz="1400" dirty="0" smtClean="0">
                <a:solidFill>
                  <a:srgbClr val="002060"/>
                </a:solidFill>
              </a:rPr>
              <a:t>Образовательная марка-2013», </a:t>
            </a:r>
          </a:p>
          <a:p>
            <a:pPr marL="0" indent="538163" algn="r">
              <a:buNone/>
            </a:pPr>
            <a:r>
              <a:rPr lang="ru-RU" sz="1400" dirty="0" smtClean="0">
                <a:solidFill>
                  <a:srgbClr val="002060"/>
                </a:solidFill>
              </a:rPr>
              <a:t>июль 2013, </a:t>
            </a:r>
          </a:p>
          <a:p>
            <a:pPr marL="0" indent="538163" algn="r">
              <a:buNone/>
            </a:pPr>
            <a:r>
              <a:rPr lang="ru-RU" sz="1400" dirty="0" smtClean="0">
                <a:solidFill>
                  <a:srgbClr val="002060"/>
                </a:solidFill>
              </a:rPr>
              <a:t>Мастер-класс  </a:t>
            </a:r>
            <a:r>
              <a:rPr lang="ru-RU" sz="1400" dirty="0" err="1" smtClean="0">
                <a:solidFill>
                  <a:srgbClr val="002060"/>
                </a:solidFill>
              </a:rPr>
              <a:t>Кычкиной</a:t>
            </a:r>
            <a:r>
              <a:rPr lang="ru-RU" sz="1400" dirty="0" smtClean="0">
                <a:solidFill>
                  <a:srgbClr val="002060"/>
                </a:solidFill>
              </a:rPr>
              <a:t> А.А.</a:t>
            </a:r>
          </a:p>
          <a:p>
            <a:pPr marL="0" indent="538163" algn="r">
              <a:buNone/>
            </a:pPr>
            <a:r>
              <a:rPr lang="ru-RU" sz="1400" dirty="0" smtClean="0">
                <a:solidFill>
                  <a:srgbClr val="002060"/>
                </a:solidFill>
              </a:rPr>
              <a:t>Участники: 27 человек</a:t>
            </a:r>
            <a:endParaRPr lang="ru-RU" sz="1400" b="1" dirty="0" smtClean="0">
              <a:solidFill>
                <a:srgbClr val="C00000"/>
              </a:solidFill>
              <a:latin typeface="Gabriola" pitchFamily="82" charset="0"/>
            </a:endParaRPr>
          </a:p>
          <a:p>
            <a:pPr marL="0" indent="538163" algn="just">
              <a:buNone/>
            </a:pPr>
            <a:endParaRPr lang="ru-RU" sz="2400" b="1" dirty="0" smtClean="0">
              <a:solidFill>
                <a:srgbClr val="C00000"/>
              </a:solidFill>
              <a:latin typeface="Gabriola" pitchFamily="82" charset="0"/>
            </a:endParaRPr>
          </a:p>
          <a:p>
            <a:pPr marL="0" indent="538163" algn="just">
              <a:buNone/>
            </a:pPr>
            <a:r>
              <a:rPr lang="ru-RU" sz="2400" b="1" dirty="0" smtClean="0">
                <a:solidFill>
                  <a:srgbClr val="C00000"/>
                </a:solidFill>
                <a:latin typeface="Gabriola" pitchFamily="82" charset="0"/>
              </a:rPr>
              <a:t>Школа №5 стала победителем республиканской педагогической ярмарки «Сельская школа. Образовательная марка-2013» в номинации «Школа – территория здоровья».</a:t>
            </a:r>
          </a:p>
          <a:p>
            <a:pPr marL="0" indent="538163" algn="r">
              <a:buNone/>
            </a:pPr>
            <a:endParaRPr lang="ru-RU" sz="1600" dirty="0" smtClean="0"/>
          </a:p>
          <a:p>
            <a:pPr marL="0" indent="538163" algn="r">
              <a:buNone/>
            </a:pPr>
            <a:endParaRPr lang="ru-RU" sz="1600" dirty="0"/>
          </a:p>
          <a:p>
            <a:pPr marL="0" indent="538163" algn="r">
              <a:buNone/>
            </a:pPr>
            <a:r>
              <a:rPr lang="ru-RU" sz="1600" dirty="0" smtClean="0">
                <a:solidFill>
                  <a:srgbClr val="002060"/>
                </a:solidFill>
              </a:rPr>
              <a:t>.</a:t>
            </a:r>
            <a:endParaRPr lang="ru-RU" sz="1600" b="1" dirty="0">
              <a:solidFill>
                <a:srgbClr val="002060"/>
              </a:solidFill>
              <a:latin typeface="Gabriola" pitchFamily="82" charset="0"/>
            </a:endParaRPr>
          </a:p>
        </p:txBody>
      </p:sp>
      <p:pic>
        <p:nvPicPr>
          <p:cNvPr id="15" name="Picture 28" descr="ики"/>
          <p:cNvPicPr>
            <a:picLocks noChangeAspect="1" noChangeArrowheads="1"/>
          </p:cNvPicPr>
          <p:nvPr>
            <p:ph sz="half" idx="1"/>
          </p:nvPr>
        </p:nvPicPr>
        <p:blipFill>
          <a:blip r:embed="rId4">
            <a:lum contrast="6000"/>
          </a:blip>
          <a:srcRect t="8142" r="37930" b="6361"/>
          <a:stretch>
            <a:fillRect/>
          </a:stretch>
        </p:blipFill>
        <p:spPr>
          <a:xfrm>
            <a:off x="0" y="1285860"/>
            <a:ext cx="1574751" cy="1500198"/>
          </a:xfrm>
          <a:prstGeom prst="rect">
            <a:avLst/>
          </a:prstGeom>
          <a:ln>
            <a:noFill/>
          </a:ln>
          <a:effectLst>
            <a:softEdge rad="112500"/>
          </a:effectLst>
        </p:spPr>
      </p:pic>
      <p:pic>
        <p:nvPicPr>
          <p:cNvPr id="16" name="Picture 4" descr="карта copy"/>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071942"/>
            <a:ext cx="1587473" cy="1500174"/>
          </a:xfrm>
          <a:prstGeom prst="rect">
            <a:avLst/>
          </a:prstGeom>
          <a:noFill/>
          <a:ln w="9525">
            <a:noFill/>
            <a:miter lim="800000"/>
            <a:headEnd/>
            <a:tailEnd/>
          </a:ln>
        </p:spPr>
      </p:pic>
    </p:spTree>
  </p:cSld>
  <p:clrMapOvr>
    <a:masterClrMapping/>
  </p:clrMapOvr>
  <p:transition spd="med" advClick="0" advTm="15000">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1" descr="16-10-03-003"/>
          <p:cNvPicPr>
            <a:picLocks noChangeAspect="1" noChangeArrowheads="1"/>
          </p:cNvPicPr>
          <p:nvPr/>
        </p:nvPicPr>
        <p:blipFill>
          <a:blip r:embed="rId2">
            <a:lum bright="20000" contrast="20000"/>
          </a:blip>
          <a:srcRect l="4913" b="7683"/>
          <a:stretch>
            <a:fillRect/>
          </a:stretch>
        </p:blipFill>
        <p:spPr bwMode="auto">
          <a:xfrm>
            <a:off x="0" y="-214338"/>
            <a:ext cx="9144000" cy="7072338"/>
          </a:xfrm>
          <a:prstGeom prst="rect">
            <a:avLst/>
          </a:prstGeom>
          <a:noFill/>
          <a:ln w="9525">
            <a:noFill/>
            <a:miter lim="800000"/>
            <a:headEnd/>
            <a:tailEnd/>
          </a:ln>
        </p:spPr>
      </p:pic>
      <p:grpSp>
        <p:nvGrpSpPr>
          <p:cNvPr id="2" name="Group 19"/>
          <p:cNvGrpSpPr>
            <a:grpSpLocks/>
          </p:cNvGrpSpPr>
          <p:nvPr/>
        </p:nvGrpSpPr>
        <p:grpSpPr bwMode="auto">
          <a:xfrm>
            <a:off x="1" y="0"/>
            <a:ext cx="1570120" cy="6857846"/>
            <a:chOff x="0" y="1714"/>
            <a:chExt cx="898" cy="2606"/>
          </a:xfrm>
        </p:grpSpPr>
        <p:pic>
          <p:nvPicPr>
            <p:cNvPr id="27655" name="Picture 6" descr="28"/>
            <p:cNvPicPr>
              <a:picLocks noChangeAspect="1" noChangeArrowheads="1"/>
            </p:cNvPicPr>
            <p:nvPr/>
          </p:nvPicPr>
          <p:blipFill>
            <a:blip r:embed="rId3"/>
            <a:srcRect l="7220" r="8690"/>
            <a:stretch>
              <a:fillRect/>
            </a:stretch>
          </p:blipFill>
          <p:spPr bwMode="auto">
            <a:xfrm>
              <a:off x="0" y="1714"/>
              <a:ext cx="898" cy="482"/>
            </a:xfrm>
            <a:prstGeom prst="rect">
              <a:avLst/>
            </a:prstGeom>
            <a:ln>
              <a:noFill/>
            </a:ln>
            <a:effectLst>
              <a:softEdge rad="112500"/>
            </a:effectLst>
          </p:spPr>
        </p:pic>
        <p:pic>
          <p:nvPicPr>
            <p:cNvPr id="27656" name="Picture 9" descr="28"/>
            <p:cNvPicPr>
              <a:picLocks noChangeAspect="1" noChangeArrowheads="1"/>
            </p:cNvPicPr>
            <p:nvPr/>
          </p:nvPicPr>
          <p:blipFill>
            <a:blip r:embed="rId3"/>
            <a:srcRect l="7220" r="8690"/>
            <a:stretch>
              <a:fillRect/>
            </a:stretch>
          </p:blipFill>
          <p:spPr bwMode="auto">
            <a:xfrm>
              <a:off x="0" y="2773"/>
              <a:ext cx="898" cy="515"/>
            </a:xfrm>
            <a:prstGeom prst="rect">
              <a:avLst/>
            </a:prstGeom>
            <a:ln>
              <a:noFill/>
            </a:ln>
            <a:effectLst>
              <a:softEdge rad="112500"/>
            </a:effectLst>
          </p:spPr>
        </p:pic>
        <p:pic>
          <p:nvPicPr>
            <p:cNvPr id="27657" name="Picture 10" descr="28"/>
            <p:cNvPicPr>
              <a:picLocks noChangeAspect="1" noChangeArrowheads="1"/>
            </p:cNvPicPr>
            <p:nvPr/>
          </p:nvPicPr>
          <p:blipFill>
            <a:blip r:embed="rId3"/>
            <a:srcRect l="7220" r="8690"/>
            <a:stretch>
              <a:fillRect/>
            </a:stretch>
          </p:blipFill>
          <p:spPr bwMode="auto">
            <a:xfrm>
              <a:off x="0" y="3831"/>
              <a:ext cx="898" cy="489"/>
            </a:xfrm>
            <a:prstGeom prst="rect">
              <a:avLst/>
            </a:prstGeom>
            <a:ln>
              <a:noFill/>
            </a:ln>
            <a:effectLst>
              <a:softEdge rad="112500"/>
            </a:effectLst>
          </p:spPr>
        </p:pic>
      </p:grpSp>
      <p:sp>
        <p:nvSpPr>
          <p:cNvPr id="14" name="Текст 13"/>
          <p:cNvSpPr>
            <a:spLocks noGrp="1"/>
          </p:cNvSpPr>
          <p:nvPr>
            <p:ph type="body" sz="half" idx="1"/>
          </p:nvPr>
        </p:nvSpPr>
        <p:spPr>
          <a:xfrm>
            <a:off x="1571604" y="142852"/>
            <a:ext cx="7429552" cy="6357982"/>
          </a:xfrm>
        </p:spPr>
        <p:txBody>
          <a:bodyPr>
            <a:normAutofit lnSpcReduction="10000"/>
          </a:bodyPr>
          <a:lstStyle/>
          <a:p>
            <a:pPr>
              <a:buNone/>
            </a:pPr>
            <a:r>
              <a:rPr lang="ru-RU" sz="1400" b="1" dirty="0" smtClean="0">
                <a:solidFill>
                  <a:srgbClr val="C00000"/>
                </a:solidFill>
              </a:rPr>
              <a:t>Технология  образования  – системный метод создания, применения и определения всего процесса преподавания и усвоения знаний с учетом технических и человеческих ресурсов и их взаимодействия, ставящий своей задачей оптимизацию форм образования.</a:t>
            </a:r>
            <a:r>
              <a:rPr lang="ru-RU" sz="1400" b="1" i="1" dirty="0" smtClean="0">
                <a:solidFill>
                  <a:srgbClr val="C00000"/>
                </a:solidFill>
              </a:rPr>
              <a:t> </a:t>
            </a:r>
            <a:endParaRPr lang="ru-RU" sz="1400" b="1" dirty="0" smtClean="0">
              <a:solidFill>
                <a:srgbClr val="C00000"/>
              </a:solidFill>
            </a:endParaRPr>
          </a:p>
          <a:p>
            <a:pPr algn="r">
              <a:buNone/>
            </a:pPr>
            <a:r>
              <a:rPr lang="ru-RU" sz="1400" b="1" dirty="0" smtClean="0">
                <a:solidFill>
                  <a:srgbClr val="C00000"/>
                </a:solidFill>
              </a:rPr>
              <a:t>ЮНЕСКО</a:t>
            </a:r>
          </a:p>
          <a:p>
            <a:pPr marL="0" indent="268288">
              <a:buNone/>
            </a:pPr>
            <a:r>
              <a:rPr lang="ru-RU" sz="1200" dirty="0" smtClean="0">
                <a:latin typeface="Times New Roman" pitchFamily="18" charset="0"/>
                <a:cs typeface="Times New Roman" pitchFamily="18" charset="0"/>
              </a:rPr>
              <a:t>В научном понимании и употреблении термина «</a:t>
            </a:r>
            <a:r>
              <a:rPr lang="ru-RU" sz="1200" b="1" i="1" dirty="0" smtClean="0">
                <a:latin typeface="Times New Roman" pitchFamily="18" charset="0"/>
                <a:cs typeface="Times New Roman" pitchFamily="18" charset="0"/>
              </a:rPr>
              <a:t>образовательная технология</a:t>
            </a:r>
            <a:r>
              <a:rPr lang="ru-RU" sz="1200" dirty="0" smtClean="0">
                <a:latin typeface="Times New Roman" pitchFamily="18" charset="0"/>
                <a:cs typeface="Times New Roman" pitchFamily="18" charset="0"/>
              </a:rPr>
              <a:t>» нет единого определения и приняты четыре позиции современной его трактовки:</a:t>
            </a:r>
          </a:p>
          <a:p>
            <a:pPr marL="0" indent="268288">
              <a:buNone/>
            </a:pPr>
            <a:r>
              <a:rPr lang="ru-RU" sz="1200" b="1" dirty="0" smtClean="0">
                <a:latin typeface="Times New Roman" pitchFamily="18" charset="0"/>
                <a:cs typeface="Times New Roman" pitchFamily="18" charset="0"/>
              </a:rPr>
              <a:t>Технология как средство</a:t>
            </a:r>
            <a:r>
              <a:rPr lang="ru-RU" sz="1200" dirty="0" smtClean="0">
                <a:latin typeface="Times New Roman" pitchFamily="18" charset="0"/>
                <a:cs typeface="Times New Roman" pitchFamily="18" charset="0"/>
              </a:rPr>
              <a:t>, т.е. как производство и применение методического инструментария,  аппаратуры, учебного оборудования и ТСО для учебного процесса (</a:t>
            </a:r>
            <a:r>
              <a:rPr lang="ru-RU" sz="1200" dirty="0" err="1" smtClean="0">
                <a:latin typeface="Times New Roman" pitchFamily="18" charset="0"/>
                <a:cs typeface="Times New Roman" pitchFamily="18" charset="0"/>
              </a:rPr>
              <a:t>В.Бухвалов</a:t>
            </a:r>
            <a:r>
              <a:rPr lang="ru-RU" sz="1200" dirty="0" smtClean="0">
                <a:latin typeface="Times New Roman" pitchFamily="18" charset="0"/>
                <a:cs typeface="Times New Roman" pitchFamily="18" charset="0"/>
              </a:rPr>
              <a:t>, В.Паламарчук, Б.Т.Лихачев, С.А.Смирнов и др.).</a:t>
            </a:r>
          </a:p>
          <a:p>
            <a:pPr marL="0" indent="268288">
              <a:buNone/>
            </a:pPr>
            <a:r>
              <a:rPr lang="ru-RU" sz="1200" b="1" dirty="0" smtClean="0">
                <a:latin typeface="Times New Roman" pitchFamily="18" charset="0"/>
                <a:cs typeface="Times New Roman" pitchFamily="18" charset="0"/>
              </a:rPr>
              <a:t>Технология как способ.</a:t>
            </a:r>
            <a:r>
              <a:rPr lang="ru-RU" sz="1200" dirty="0" smtClean="0">
                <a:latin typeface="Times New Roman" pitchFamily="18" charset="0"/>
                <a:cs typeface="Times New Roman" pitchFamily="18" charset="0"/>
              </a:rPr>
              <a:t> Это процесс коммуникации (способ, модель, техника выполнения учебных  задач), основанный на определенном алгоритме, системе взаимодействия участников педагогического процесса. (В.П.Беспалько, </a:t>
            </a:r>
            <a:r>
              <a:rPr lang="ru-RU" sz="1200" dirty="0" err="1" smtClean="0">
                <a:latin typeface="Times New Roman" pitchFamily="18" charset="0"/>
                <a:cs typeface="Times New Roman" pitchFamily="18" charset="0"/>
              </a:rPr>
              <a:t>М.А.Чошанов</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В.А.Сластенин</a:t>
            </a:r>
            <a:r>
              <a:rPr lang="ru-RU" sz="1200" dirty="0" smtClean="0">
                <a:latin typeface="Times New Roman" pitchFamily="18" charset="0"/>
                <a:cs typeface="Times New Roman" pitchFamily="18" charset="0"/>
              </a:rPr>
              <a:t>, В.М.Монахов,  А.М.Кушнир, </a:t>
            </a:r>
            <a:r>
              <a:rPr lang="ru-RU" sz="1200" dirty="0" err="1" smtClean="0">
                <a:latin typeface="Times New Roman" pitchFamily="18" charset="0"/>
                <a:cs typeface="Times New Roman" pitchFamily="18" charset="0"/>
              </a:rPr>
              <a:t>С.Гибсон</a:t>
            </a:r>
            <a:r>
              <a:rPr lang="ru-RU" sz="1200" dirty="0" smtClean="0">
                <a:latin typeface="Times New Roman" pitchFamily="18" charset="0"/>
                <a:cs typeface="Times New Roman" pitchFamily="18" charset="0"/>
              </a:rPr>
              <a:t> и др.).</a:t>
            </a:r>
          </a:p>
          <a:p>
            <a:pPr marL="0" indent="268288">
              <a:buNone/>
            </a:pPr>
            <a:r>
              <a:rPr lang="ru-RU" sz="1200" b="1" dirty="0" smtClean="0">
                <a:latin typeface="Times New Roman" pitchFamily="18" charset="0"/>
                <a:cs typeface="Times New Roman" pitchFamily="18" charset="0"/>
              </a:rPr>
              <a:t>Технология как научное направление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П.И.Пидкасистый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В.В.Гузеев</a:t>
            </a:r>
            <a:r>
              <a:rPr lang="ru-RU" sz="1200" dirty="0" smtClean="0">
                <a:latin typeface="Times New Roman" pitchFamily="18" charset="0"/>
                <a:cs typeface="Times New Roman" pitchFamily="18" charset="0"/>
              </a:rPr>
              <a:t>, Р.Кауфман и др. рассматривают  технологию как обширную область знания, опирающуюся на данные социальных, управленческих и естественных наук.</a:t>
            </a:r>
          </a:p>
          <a:p>
            <a:pPr marL="0" indent="268288">
              <a:buNone/>
            </a:pPr>
            <a:r>
              <a:rPr lang="ru-RU" sz="1200" b="1" dirty="0" smtClean="0">
                <a:latin typeface="Times New Roman" pitchFamily="18" charset="0"/>
                <a:cs typeface="Times New Roman" pitchFamily="18" charset="0"/>
              </a:rPr>
              <a:t>Технология как многомерное понятие</a:t>
            </a:r>
            <a:r>
              <a:rPr lang="ru-RU" sz="1200" dirty="0" smtClean="0">
                <a:latin typeface="Times New Roman" pitchFamily="18" charset="0"/>
                <a:cs typeface="Times New Roman" pitchFamily="18" charset="0"/>
              </a:rPr>
              <a:t> (В.И.Боголюбов, М.В.Кларин, В.В.Давыдов, </a:t>
            </a:r>
            <a:r>
              <a:rPr lang="ru-RU" sz="1200" dirty="0" err="1" smtClean="0">
                <a:latin typeface="Times New Roman" pitchFamily="18" charset="0"/>
                <a:cs typeface="Times New Roman" pitchFamily="18" charset="0"/>
              </a:rPr>
              <a:t>Г.К.Селевко</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П.Митчел</a:t>
            </a:r>
            <a:r>
              <a:rPr lang="ru-RU" sz="1200" dirty="0" smtClean="0">
                <a:latin typeface="Times New Roman" pitchFamily="18" charset="0"/>
                <a:cs typeface="Times New Roman" pitchFamily="18" charset="0"/>
              </a:rPr>
              <a:t> и др.)</a:t>
            </a:r>
            <a:endParaRPr lang="ru-RU" sz="1200" b="1" dirty="0" smtClean="0">
              <a:latin typeface="Times New Roman" pitchFamily="18" charset="0"/>
              <a:cs typeface="Times New Roman" pitchFamily="18" charset="0"/>
            </a:endParaRPr>
          </a:p>
          <a:p>
            <a:pPr algn="ctr">
              <a:buNone/>
            </a:pPr>
            <a:endParaRPr lang="ru-RU" sz="1400" b="1" dirty="0" smtClean="0">
              <a:solidFill>
                <a:srgbClr val="002060"/>
              </a:solidFill>
            </a:endParaRPr>
          </a:p>
          <a:p>
            <a:pPr>
              <a:buNone/>
            </a:pPr>
            <a:r>
              <a:rPr lang="ru-RU" sz="1200" b="1" i="1" dirty="0">
                <a:latin typeface="Times New Roman" pitchFamily="18" charset="0"/>
                <a:cs typeface="Times New Roman" pitchFamily="18" charset="0"/>
              </a:rPr>
              <a:t>Давая определение сетевой форме как образовательной </a:t>
            </a:r>
            <a:r>
              <a:rPr lang="ru-RU" sz="1200" b="1" i="1" dirty="0" smtClean="0">
                <a:latin typeface="Times New Roman" pitchFamily="18" charset="0"/>
                <a:cs typeface="Times New Roman" pitchFamily="18" charset="0"/>
              </a:rPr>
              <a:t> технологии</a:t>
            </a:r>
            <a:r>
              <a:rPr lang="ru-RU" sz="1200" b="1" i="1" dirty="0">
                <a:latin typeface="Times New Roman" pitchFamily="18" charset="0"/>
                <a:cs typeface="Times New Roman" pitchFamily="18" charset="0"/>
              </a:rPr>
              <a:t>, – </a:t>
            </a:r>
            <a:r>
              <a:rPr lang="ru-RU" sz="1200" b="1" i="1" dirty="0" smtClean="0">
                <a:latin typeface="Times New Roman" pitchFamily="18" charset="0"/>
                <a:cs typeface="Times New Roman" pitchFamily="18" charset="0"/>
              </a:rPr>
              <a:t>назовем </a:t>
            </a:r>
            <a:r>
              <a:rPr lang="ru-RU" sz="1200" b="1" i="1" dirty="0">
                <a:latin typeface="Times New Roman" pitchFamily="18" charset="0"/>
                <a:cs typeface="Times New Roman" pitchFamily="18" charset="0"/>
              </a:rPr>
              <a:t>ее  сетевая образовательная 	технология –  будем придерживаться формулировки, </a:t>
            </a:r>
            <a:r>
              <a:rPr lang="ru-RU" sz="1200" b="1" i="1" dirty="0" smtClean="0">
                <a:latin typeface="Times New Roman" pitchFamily="18" charset="0"/>
                <a:cs typeface="Times New Roman" pitchFamily="18" charset="0"/>
              </a:rPr>
              <a:t> данной </a:t>
            </a:r>
            <a:r>
              <a:rPr lang="ru-RU" sz="1200" b="1" i="1" dirty="0" err="1">
                <a:latin typeface="Times New Roman" pitchFamily="18" charset="0"/>
                <a:cs typeface="Times New Roman" pitchFamily="18" charset="0"/>
              </a:rPr>
              <a:t>В.В.Гузеевым</a:t>
            </a:r>
            <a:r>
              <a:rPr lang="ru-RU" sz="1200" b="1" i="1" dirty="0">
                <a:latin typeface="Times New Roman" pitchFamily="18" charset="0"/>
                <a:cs typeface="Times New Roman" pitchFamily="18" charset="0"/>
              </a:rPr>
              <a:t>: </a:t>
            </a:r>
          </a:p>
          <a:p>
            <a:pPr marL="1076325" indent="0">
              <a:buNone/>
            </a:pPr>
            <a:r>
              <a:rPr lang="ru-RU" sz="1200" b="1" i="1" dirty="0">
                <a:latin typeface="Times New Roman" pitchFamily="18" charset="0"/>
                <a:cs typeface="Times New Roman" pitchFamily="18" charset="0"/>
              </a:rPr>
              <a:t>«Образовательная технология – это система, включающая </a:t>
            </a:r>
            <a:r>
              <a:rPr lang="ru-RU" sz="1200" b="1" i="1" dirty="0" smtClean="0">
                <a:latin typeface="Times New Roman" pitchFamily="18" charset="0"/>
                <a:cs typeface="Times New Roman" pitchFamily="18" charset="0"/>
              </a:rPr>
              <a:t> представление </a:t>
            </a:r>
            <a:r>
              <a:rPr lang="ru-RU" sz="1200" b="1" i="1" dirty="0">
                <a:latin typeface="Times New Roman" pitchFamily="18" charset="0"/>
                <a:cs typeface="Times New Roman" pitchFamily="18" charset="0"/>
              </a:rPr>
              <a:t>об исходных данных и планируемых </a:t>
            </a:r>
            <a:r>
              <a:rPr lang="ru-RU" sz="1200" b="1" i="1" dirty="0" smtClean="0">
                <a:latin typeface="Times New Roman" pitchFamily="18" charset="0"/>
                <a:cs typeface="Times New Roman" pitchFamily="18" charset="0"/>
              </a:rPr>
              <a:t> результатах </a:t>
            </a:r>
            <a:r>
              <a:rPr lang="ru-RU" sz="1200" b="1" i="1" dirty="0">
                <a:latin typeface="Times New Roman" pitchFamily="18" charset="0"/>
                <a:cs typeface="Times New Roman" pitchFamily="18" charset="0"/>
              </a:rPr>
              <a:t>обучения, средства диагностики </a:t>
            </a:r>
            <a:r>
              <a:rPr lang="ru-RU" sz="1200" b="1" i="1" dirty="0" smtClean="0">
                <a:latin typeface="Times New Roman" pitchFamily="18" charset="0"/>
                <a:cs typeface="Times New Roman" pitchFamily="18" charset="0"/>
              </a:rPr>
              <a:t> текущего </a:t>
            </a:r>
            <a:r>
              <a:rPr lang="ru-RU" sz="1200" b="1" i="1" dirty="0">
                <a:latin typeface="Times New Roman" pitchFamily="18" charset="0"/>
                <a:cs typeface="Times New Roman" pitchFamily="18" charset="0"/>
              </a:rPr>
              <a:t>состояния обучаемых, набор моделей </a:t>
            </a:r>
            <a:r>
              <a:rPr lang="ru-RU" sz="1200" b="1" i="1" dirty="0" smtClean="0">
                <a:latin typeface="Times New Roman" pitchFamily="18" charset="0"/>
                <a:cs typeface="Times New Roman" pitchFamily="18" charset="0"/>
              </a:rPr>
              <a:t> бучения </a:t>
            </a:r>
            <a:r>
              <a:rPr lang="ru-RU" sz="1200" b="1" i="1" dirty="0">
                <a:latin typeface="Times New Roman" pitchFamily="18" charset="0"/>
                <a:cs typeface="Times New Roman" pitchFamily="18" charset="0"/>
              </a:rPr>
              <a:t>и критерии выбора оптимальной модели </a:t>
            </a:r>
            <a:r>
              <a:rPr lang="ru-RU" sz="1200" b="1" i="1" dirty="0" smtClean="0">
                <a:latin typeface="Times New Roman" pitchFamily="18" charset="0"/>
                <a:cs typeface="Times New Roman" pitchFamily="18" charset="0"/>
              </a:rPr>
              <a:t> бучения </a:t>
            </a:r>
            <a:r>
              <a:rPr lang="ru-RU" sz="1200" b="1" i="1" dirty="0">
                <a:latin typeface="Times New Roman" pitchFamily="18" charset="0"/>
                <a:cs typeface="Times New Roman" pitchFamily="18" charset="0"/>
              </a:rPr>
              <a:t>для конкретных условий». </a:t>
            </a:r>
            <a:r>
              <a:rPr lang="ru-RU" sz="1200" i="1" dirty="0">
                <a:latin typeface="Times New Roman" pitchFamily="18" charset="0"/>
                <a:cs typeface="Times New Roman" pitchFamily="18" charset="0"/>
              </a:rPr>
              <a:t> </a:t>
            </a:r>
            <a:endParaRPr lang="ru-RU" sz="1200" i="1" dirty="0">
              <a:latin typeface="Times New Roman" pitchFamily="18" charset="0"/>
              <a:cs typeface="Times New Roman" pitchFamily="18" charset="0"/>
            </a:endParaRPr>
          </a:p>
          <a:p>
            <a:pPr>
              <a:buNone/>
            </a:pPr>
            <a:r>
              <a:rPr lang="ru-RU" sz="1200" i="1" dirty="0">
                <a:latin typeface="Times New Roman" pitchFamily="18" charset="0"/>
                <a:cs typeface="Times New Roman" pitchFamily="18" charset="0"/>
              </a:rPr>
              <a:t> </a:t>
            </a:r>
          </a:p>
          <a:p>
            <a:pPr>
              <a:buNone/>
            </a:pPr>
            <a:endParaRPr lang="ru-RU" sz="1200" i="1" dirty="0">
              <a:latin typeface="Times New Roman" pitchFamily="18" charset="0"/>
              <a:cs typeface="Times New Roman" pitchFamily="18" charset="0"/>
            </a:endParaRPr>
          </a:p>
          <a:p>
            <a:pPr>
              <a:buNone/>
            </a:pPr>
            <a:r>
              <a:rPr lang="ru-RU" sz="1200" dirty="0">
                <a:latin typeface="Times New Roman" pitchFamily="18" charset="0"/>
                <a:cs typeface="Times New Roman" pitchFamily="18" charset="0"/>
              </a:rPr>
              <a:t>В структуре технологической вертикали сетевая </a:t>
            </a:r>
            <a:r>
              <a:rPr lang="ru-RU" sz="1200" dirty="0" smtClean="0">
                <a:latin typeface="Times New Roman" pitchFamily="18" charset="0"/>
                <a:cs typeface="Times New Roman" pitchFamily="18" charset="0"/>
              </a:rPr>
              <a:t> образовательная </a:t>
            </a:r>
            <a:r>
              <a:rPr lang="ru-RU" sz="1200" dirty="0">
                <a:latin typeface="Times New Roman" pitchFamily="18" charset="0"/>
                <a:cs typeface="Times New Roman" pitchFamily="18" charset="0"/>
              </a:rPr>
              <a:t>технология отнесена нами к 	</a:t>
            </a:r>
            <a:r>
              <a:rPr lang="ru-RU" sz="1200" b="1" dirty="0" err="1">
                <a:latin typeface="Times New Roman" pitchFamily="18" charset="0"/>
                <a:cs typeface="Times New Roman" pitchFamily="18" charset="0"/>
              </a:rPr>
              <a:t>мезотехнологии</a:t>
            </a:r>
            <a:r>
              <a:rPr lang="ru-RU" sz="1200" dirty="0">
                <a:latin typeface="Times New Roman" pitchFamily="18" charset="0"/>
                <a:cs typeface="Times New Roman" pitchFamily="18" charset="0"/>
              </a:rPr>
              <a:t> (или модульно-локальной) – технологии </a:t>
            </a:r>
            <a:r>
              <a:rPr lang="ru-RU" sz="1200" dirty="0" smtClean="0">
                <a:latin typeface="Times New Roman" pitchFamily="18" charset="0"/>
                <a:cs typeface="Times New Roman" pitchFamily="18" charset="0"/>
              </a:rPr>
              <a:t>осуществления </a:t>
            </a:r>
            <a:r>
              <a:rPr lang="ru-RU" sz="1200" dirty="0">
                <a:latin typeface="Times New Roman" pitchFamily="18" charset="0"/>
                <a:cs typeface="Times New Roman" pitchFamily="18" charset="0"/>
              </a:rPr>
              <a:t>модулей учебно-воспитательного процесса, </a:t>
            </a:r>
            <a:r>
              <a:rPr lang="ru-RU" sz="1200" dirty="0" smtClean="0">
                <a:latin typeface="Times New Roman" pitchFamily="18" charset="0"/>
                <a:cs typeface="Times New Roman" pitchFamily="18" charset="0"/>
              </a:rPr>
              <a:t> или  </a:t>
            </a:r>
            <a:r>
              <a:rPr lang="ru-RU" sz="1200" dirty="0">
                <a:latin typeface="Times New Roman" pitchFamily="18" charset="0"/>
                <a:cs typeface="Times New Roman" pitchFamily="18" charset="0"/>
              </a:rPr>
              <a:t>направленных на решение локальных дидактических, 	методических, воспитательных задач и социализацию детей.</a:t>
            </a:r>
            <a:endParaRPr lang="ru-RU" sz="1200" dirty="0">
              <a:latin typeface="Times New Roman" pitchFamily="18" charset="0"/>
              <a:cs typeface="Times New Roman" pitchFamily="18" charset="0"/>
            </a:endParaRPr>
          </a:p>
          <a:p>
            <a:pPr algn="ctr">
              <a:buNone/>
            </a:pPr>
            <a:endParaRPr lang="ru-RU" sz="1400" b="1" dirty="0">
              <a:solidFill>
                <a:srgbClr val="002060"/>
              </a:solidFill>
            </a:endParaRPr>
          </a:p>
        </p:txBody>
      </p:sp>
      <p:pic>
        <p:nvPicPr>
          <p:cNvPr id="15" name="Picture 28" descr="ики"/>
          <p:cNvPicPr>
            <a:picLocks noChangeAspect="1" noChangeArrowheads="1"/>
          </p:cNvPicPr>
          <p:nvPr>
            <p:ph sz="half" idx="1"/>
          </p:nvPr>
        </p:nvPicPr>
        <p:blipFill>
          <a:blip r:embed="rId4">
            <a:lum contrast="6000"/>
          </a:blip>
          <a:srcRect t="8142" r="37930" b="6361"/>
          <a:stretch>
            <a:fillRect/>
          </a:stretch>
        </p:blipFill>
        <p:spPr>
          <a:xfrm>
            <a:off x="0" y="1285860"/>
            <a:ext cx="1574751" cy="1500198"/>
          </a:xfrm>
          <a:prstGeom prst="rect">
            <a:avLst/>
          </a:prstGeom>
          <a:ln>
            <a:noFill/>
          </a:ln>
          <a:effectLst>
            <a:softEdge rad="112500"/>
          </a:effectLst>
        </p:spPr>
      </p:pic>
      <p:pic>
        <p:nvPicPr>
          <p:cNvPr id="16" name="Picture 4" descr="карта copy"/>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071942"/>
            <a:ext cx="1587473" cy="1500174"/>
          </a:xfrm>
          <a:prstGeom prst="rect">
            <a:avLst/>
          </a:prstGeom>
          <a:noFill/>
          <a:ln w="9525">
            <a:noFill/>
            <a:miter lim="800000"/>
            <a:headEnd/>
            <a:tailEnd/>
          </a:ln>
        </p:spPr>
      </p:pic>
    </p:spTree>
  </p:cSld>
  <p:clrMapOvr>
    <a:masterClrMapping/>
  </p:clrMapOvr>
  <p:transition spd="med" advClick="0" advTm="15000">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1" descr="16-10-03-003"/>
          <p:cNvPicPr>
            <a:picLocks noChangeAspect="1" noChangeArrowheads="1"/>
          </p:cNvPicPr>
          <p:nvPr/>
        </p:nvPicPr>
        <p:blipFill>
          <a:blip r:embed="rId2">
            <a:lum bright="20000" contrast="20000"/>
          </a:blip>
          <a:srcRect l="4913" b="7683"/>
          <a:stretch>
            <a:fillRect/>
          </a:stretch>
        </p:blipFill>
        <p:spPr bwMode="auto">
          <a:xfrm>
            <a:off x="0" y="-214338"/>
            <a:ext cx="9144000" cy="7072338"/>
          </a:xfrm>
          <a:prstGeom prst="rect">
            <a:avLst/>
          </a:prstGeom>
          <a:noFill/>
          <a:ln w="9525">
            <a:noFill/>
            <a:miter lim="800000"/>
            <a:headEnd/>
            <a:tailEnd/>
          </a:ln>
        </p:spPr>
      </p:pic>
      <p:grpSp>
        <p:nvGrpSpPr>
          <p:cNvPr id="2" name="Group 19"/>
          <p:cNvGrpSpPr>
            <a:grpSpLocks/>
          </p:cNvGrpSpPr>
          <p:nvPr/>
        </p:nvGrpSpPr>
        <p:grpSpPr bwMode="auto">
          <a:xfrm>
            <a:off x="1" y="0"/>
            <a:ext cx="1570120" cy="6857846"/>
            <a:chOff x="0" y="1714"/>
            <a:chExt cx="898" cy="2606"/>
          </a:xfrm>
        </p:grpSpPr>
        <p:pic>
          <p:nvPicPr>
            <p:cNvPr id="27655" name="Picture 6" descr="28"/>
            <p:cNvPicPr>
              <a:picLocks noChangeAspect="1" noChangeArrowheads="1"/>
            </p:cNvPicPr>
            <p:nvPr/>
          </p:nvPicPr>
          <p:blipFill>
            <a:blip r:embed="rId3"/>
            <a:srcRect l="7220" r="8690"/>
            <a:stretch>
              <a:fillRect/>
            </a:stretch>
          </p:blipFill>
          <p:spPr bwMode="auto">
            <a:xfrm>
              <a:off x="0" y="1714"/>
              <a:ext cx="898" cy="482"/>
            </a:xfrm>
            <a:prstGeom prst="rect">
              <a:avLst/>
            </a:prstGeom>
            <a:ln>
              <a:noFill/>
            </a:ln>
            <a:effectLst>
              <a:softEdge rad="112500"/>
            </a:effectLst>
          </p:spPr>
        </p:pic>
        <p:pic>
          <p:nvPicPr>
            <p:cNvPr id="27656" name="Picture 9" descr="28"/>
            <p:cNvPicPr>
              <a:picLocks noChangeAspect="1" noChangeArrowheads="1"/>
            </p:cNvPicPr>
            <p:nvPr/>
          </p:nvPicPr>
          <p:blipFill>
            <a:blip r:embed="rId3"/>
            <a:srcRect l="7220" r="8690"/>
            <a:stretch>
              <a:fillRect/>
            </a:stretch>
          </p:blipFill>
          <p:spPr bwMode="auto">
            <a:xfrm>
              <a:off x="0" y="2773"/>
              <a:ext cx="898" cy="515"/>
            </a:xfrm>
            <a:prstGeom prst="rect">
              <a:avLst/>
            </a:prstGeom>
            <a:ln>
              <a:noFill/>
            </a:ln>
            <a:effectLst>
              <a:softEdge rad="112500"/>
            </a:effectLst>
          </p:spPr>
        </p:pic>
        <p:pic>
          <p:nvPicPr>
            <p:cNvPr id="27657" name="Picture 10" descr="28"/>
            <p:cNvPicPr>
              <a:picLocks noChangeAspect="1" noChangeArrowheads="1"/>
            </p:cNvPicPr>
            <p:nvPr/>
          </p:nvPicPr>
          <p:blipFill>
            <a:blip r:embed="rId3"/>
            <a:srcRect l="7220" r="8690"/>
            <a:stretch>
              <a:fillRect/>
            </a:stretch>
          </p:blipFill>
          <p:spPr bwMode="auto">
            <a:xfrm>
              <a:off x="0" y="3831"/>
              <a:ext cx="898" cy="489"/>
            </a:xfrm>
            <a:prstGeom prst="rect">
              <a:avLst/>
            </a:prstGeom>
            <a:ln>
              <a:noFill/>
            </a:ln>
            <a:effectLst>
              <a:softEdge rad="112500"/>
            </a:effectLst>
          </p:spPr>
        </p:pic>
      </p:grpSp>
      <p:sp>
        <p:nvSpPr>
          <p:cNvPr id="14" name="Текст 13"/>
          <p:cNvSpPr>
            <a:spLocks noGrp="1"/>
          </p:cNvSpPr>
          <p:nvPr>
            <p:ph type="body" sz="half" idx="1"/>
          </p:nvPr>
        </p:nvSpPr>
        <p:spPr>
          <a:xfrm>
            <a:off x="1571604" y="142852"/>
            <a:ext cx="7429552" cy="6357982"/>
          </a:xfrm>
        </p:spPr>
        <p:txBody>
          <a:bodyPr>
            <a:normAutofit/>
          </a:bodyPr>
          <a:lstStyle/>
          <a:p>
            <a:r>
              <a:rPr lang="ru-RU" sz="1200" b="1" i="1" dirty="0" smtClean="0">
                <a:solidFill>
                  <a:srgbClr val="C00000"/>
                </a:solidFill>
                <a:latin typeface="Times New Roman" pitchFamily="18" charset="0"/>
                <a:cs typeface="Times New Roman" pitchFamily="18" charset="0"/>
              </a:rPr>
              <a:t>По философской основе</a:t>
            </a:r>
            <a:r>
              <a:rPr lang="ru-RU" sz="1200" b="1"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сетевой технологии может быть присвоен </a:t>
            </a:r>
            <a:r>
              <a:rPr lang="ru-RU" sz="1200" b="1" dirty="0" smtClean="0">
                <a:latin typeface="Times New Roman" pitchFamily="18" charset="0"/>
                <a:cs typeface="Times New Roman" pitchFamily="18" charset="0"/>
              </a:rPr>
              <a:t>тип гуманистической  и  </a:t>
            </a:r>
            <a:r>
              <a:rPr lang="ru-RU" sz="1200" b="1" dirty="0" err="1" smtClean="0">
                <a:latin typeface="Times New Roman" pitchFamily="18" charset="0"/>
                <a:cs typeface="Times New Roman" pitchFamily="18" charset="0"/>
              </a:rPr>
              <a:t>природосообразной</a:t>
            </a:r>
            <a:r>
              <a:rPr lang="ru-RU" sz="1200" b="1" dirty="0" smtClean="0">
                <a:latin typeface="Times New Roman" pitchFamily="18" charset="0"/>
                <a:cs typeface="Times New Roman" pitchFamily="18" charset="0"/>
              </a:rPr>
              <a:t> технологии.</a:t>
            </a:r>
            <a:endParaRPr lang="ru-RU" sz="1200" dirty="0" smtClean="0">
              <a:latin typeface="Times New Roman" pitchFamily="18" charset="0"/>
              <a:cs typeface="Times New Roman" pitchFamily="18" charset="0"/>
            </a:endParaRPr>
          </a:p>
          <a:p>
            <a:r>
              <a:rPr lang="ru-RU" sz="1200" b="1" i="1" dirty="0" smtClean="0">
                <a:solidFill>
                  <a:srgbClr val="C00000"/>
                </a:solidFill>
                <a:latin typeface="Times New Roman" pitchFamily="18" charset="0"/>
                <a:cs typeface="Times New Roman" pitchFamily="18" charset="0"/>
              </a:rPr>
              <a:t>По методологическому подходу</a:t>
            </a:r>
            <a:r>
              <a:rPr lang="ru-RU" sz="1200" b="1"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(ведущим принципам организации педагогического  процесса и деятельности его участников) сетевой технологии характерны 	</a:t>
            </a:r>
            <a:r>
              <a:rPr lang="ru-RU" sz="1200" b="1" i="1" dirty="0" smtClean="0">
                <a:latin typeface="Times New Roman" pitchFamily="18" charset="0"/>
                <a:cs typeface="Times New Roman" pitchFamily="18" charset="0"/>
              </a:rPr>
              <a:t>принципы:</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личностно-ориентированный,  дифференцированный,  коммуникативный, интегральный, диагностический, синергетический.</a:t>
            </a:r>
            <a:endParaRPr lang="ru-RU" sz="1200" dirty="0" smtClean="0">
              <a:latin typeface="Times New Roman" pitchFamily="18" charset="0"/>
              <a:cs typeface="Times New Roman" pitchFamily="18" charset="0"/>
            </a:endParaRPr>
          </a:p>
          <a:p>
            <a:r>
              <a:rPr lang="ru-RU" sz="1200" b="1" i="1" dirty="0" smtClean="0">
                <a:solidFill>
                  <a:srgbClr val="C00000"/>
                </a:solidFill>
                <a:latin typeface="Times New Roman" pitchFamily="18" charset="0"/>
                <a:cs typeface="Times New Roman" pitchFamily="18" charset="0"/>
              </a:rPr>
              <a:t>По научной концепции освоения опыта</a:t>
            </a:r>
            <a:r>
              <a:rPr lang="ru-RU" sz="1200"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деятельностная</a:t>
            </a:r>
            <a:r>
              <a:rPr lang="ru-RU" sz="1200" b="1" dirty="0" smtClean="0">
                <a:latin typeface="Times New Roman" pitchFamily="18" charset="0"/>
                <a:cs typeface="Times New Roman" pitchFamily="18" charset="0"/>
              </a:rPr>
              <a:t>, развивающая</a:t>
            </a:r>
            <a:r>
              <a:rPr lang="ru-RU" sz="1200" dirty="0" smtClean="0">
                <a:latin typeface="Times New Roman" pitchFamily="18" charset="0"/>
                <a:cs typeface="Times New Roman" pitchFamily="18" charset="0"/>
              </a:rPr>
              <a:t>.</a:t>
            </a:r>
          </a:p>
          <a:p>
            <a:r>
              <a:rPr lang="ru-RU" sz="1200" b="1" i="1" dirty="0" smtClean="0">
                <a:solidFill>
                  <a:srgbClr val="C00000"/>
                </a:solidFill>
                <a:latin typeface="Times New Roman" pitchFamily="18" charset="0"/>
                <a:cs typeface="Times New Roman" pitchFamily="18" charset="0"/>
              </a:rPr>
              <a:t>По характеру содержания</a:t>
            </a:r>
            <a:r>
              <a:rPr lang="ru-RU" sz="1200"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общеобразовательная и профессионально-ориентированная, гуманитарная и технократическая, адаптировано-вариативная</a:t>
            </a:r>
            <a:r>
              <a:rPr lang="ru-RU" sz="1200" dirty="0" smtClean="0">
                <a:latin typeface="Times New Roman" pitchFamily="18" charset="0"/>
                <a:cs typeface="Times New Roman" pitchFamily="18" charset="0"/>
              </a:rPr>
              <a:t>.</a:t>
            </a:r>
          </a:p>
          <a:p>
            <a:r>
              <a:rPr lang="ru-RU" sz="1200" b="1" i="1" dirty="0" smtClean="0">
                <a:solidFill>
                  <a:srgbClr val="C00000"/>
                </a:solidFill>
                <a:latin typeface="Times New Roman" pitchFamily="18" charset="0"/>
                <a:cs typeface="Times New Roman" pitchFamily="18" charset="0"/>
              </a:rPr>
              <a:t>По основному виду педагогической деятельности</a:t>
            </a:r>
            <a:r>
              <a:rPr lang="ru-RU" sz="1200" b="1"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сетевая технология вбирает  характеристики </a:t>
            </a:r>
            <a:r>
              <a:rPr lang="ru-RU" sz="1200" b="1" dirty="0" smtClean="0">
                <a:latin typeface="Times New Roman" pitchFamily="18" charset="0"/>
                <a:cs typeface="Times New Roman" pitchFamily="18" charset="0"/>
              </a:rPr>
              <a:t>обучающей технологии, технологии педагогической  поддержки (сопровождения) и технологии, направленной на создание  условий  эффективной социализации</a:t>
            </a:r>
            <a:r>
              <a:rPr lang="ru-RU" sz="1200" dirty="0" smtClean="0">
                <a:latin typeface="Times New Roman" pitchFamily="18" charset="0"/>
                <a:cs typeface="Times New Roman" pitchFamily="18" charset="0"/>
              </a:rPr>
              <a:t>.</a:t>
            </a:r>
          </a:p>
          <a:p>
            <a:r>
              <a:rPr lang="ru-RU" sz="1200" b="1" i="1" dirty="0" smtClean="0">
                <a:solidFill>
                  <a:srgbClr val="C00000"/>
                </a:solidFill>
                <a:latin typeface="Times New Roman" pitchFamily="18" charset="0"/>
                <a:cs typeface="Times New Roman" pitchFamily="18" charset="0"/>
              </a:rPr>
              <a:t>По типу управления</a:t>
            </a:r>
            <a:r>
              <a:rPr lang="ru-RU" sz="1200"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образовательным процессом – </a:t>
            </a:r>
            <a:r>
              <a:rPr lang="ru-RU" sz="1200" b="1" dirty="0" smtClean="0">
                <a:latin typeface="Times New Roman" pitchFamily="18" charset="0"/>
                <a:cs typeface="Times New Roman" pitchFamily="18" charset="0"/>
              </a:rPr>
              <a:t>цикличной</a:t>
            </a:r>
            <a:r>
              <a:rPr lang="ru-RU" sz="1200" dirty="0" smtClean="0">
                <a:latin typeface="Times New Roman" pitchFamily="18" charset="0"/>
                <a:cs typeface="Times New Roman" pitchFamily="18" charset="0"/>
              </a:rPr>
              <a:t> (с контролем,  самоконтролем и взаимоконтролем), </a:t>
            </a:r>
            <a:r>
              <a:rPr lang="ru-RU" sz="1200" b="1" dirty="0" smtClean="0">
                <a:latin typeface="Times New Roman" pitchFamily="18" charset="0"/>
                <a:cs typeface="Times New Roman" pitchFamily="18" charset="0"/>
              </a:rPr>
              <a:t>направленной</a:t>
            </a:r>
            <a:r>
              <a:rPr lang="ru-RU" sz="1200" dirty="0" smtClean="0">
                <a:latin typeface="Times New Roman" pitchFamily="18" charset="0"/>
                <a:cs typeface="Times New Roman" pitchFamily="18" charset="0"/>
              </a:rPr>
              <a:t> (индивидуальной),  </a:t>
            </a:r>
            <a:r>
              <a:rPr lang="ru-RU" sz="1200" b="1" dirty="0" smtClean="0">
                <a:latin typeface="Times New Roman" pitchFamily="18" charset="0"/>
                <a:cs typeface="Times New Roman" pitchFamily="18" charset="0"/>
              </a:rPr>
              <a:t>автоматизированной</a:t>
            </a:r>
            <a:r>
              <a:rPr lang="ru-RU" sz="1200" dirty="0" smtClean="0">
                <a:latin typeface="Times New Roman" pitchFamily="18" charset="0"/>
                <a:cs typeface="Times New Roman" pitchFamily="18" charset="0"/>
              </a:rPr>
              <a:t> (с помощью учебных средств).</a:t>
            </a:r>
          </a:p>
          <a:p>
            <a:r>
              <a:rPr lang="ru-RU" sz="1300" b="1" i="1" dirty="0" smtClean="0">
                <a:solidFill>
                  <a:srgbClr val="C00000"/>
                </a:solidFill>
                <a:latin typeface="Times New Roman" pitchFamily="18" charset="0"/>
                <a:cs typeface="Times New Roman" pitchFamily="18" charset="0"/>
              </a:rPr>
              <a:t>По методам и способам</a:t>
            </a:r>
            <a:r>
              <a:rPr lang="ru-RU" sz="1300" dirty="0" smtClean="0">
                <a:solidFill>
                  <a:srgbClr val="C0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обучения и воспитания – технологией </a:t>
            </a:r>
            <a:r>
              <a:rPr lang="ru-RU" sz="1300" b="1" dirty="0" smtClean="0">
                <a:latin typeface="Times New Roman" pitchFamily="18" charset="0"/>
                <a:cs typeface="Times New Roman" pitchFamily="18" charset="0"/>
              </a:rPr>
              <a:t>свободного выбора,  проблемной, исследовательской, саморазвития, коллективной,  диалогической, коммуникативной, интерактивной.</a:t>
            </a:r>
          </a:p>
          <a:p>
            <a:r>
              <a:rPr lang="ru-RU" sz="1300" b="1" i="1" dirty="0" smtClean="0">
                <a:solidFill>
                  <a:srgbClr val="C00000"/>
                </a:solidFill>
                <a:latin typeface="Times New Roman" pitchFamily="18" charset="0"/>
                <a:cs typeface="Times New Roman" pitchFamily="18" charset="0"/>
              </a:rPr>
              <a:t>По организационным формам</a:t>
            </a:r>
            <a:r>
              <a:rPr lang="ru-RU" sz="1300" dirty="0" smtClean="0">
                <a:solidFill>
                  <a:srgbClr val="C0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 </a:t>
            </a:r>
            <a:r>
              <a:rPr lang="ru-RU" sz="1300" b="1" dirty="0" smtClean="0">
                <a:latin typeface="Times New Roman" pitchFamily="18" charset="0"/>
                <a:cs typeface="Times New Roman" pitchFamily="18" charset="0"/>
              </a:rPr>
              <a:t>классно-урочной, индивидуально-групповой,  открытой, дифференцированного обучения.</a:t>
            </a:r>
            <a:endParaRPr lang="ru-RU" sz="1300" dirty="0" smtClean="0">
              <a:latin typeface="Times New Roman" pitchFamily="18" charset="0"/>
              <a:cs typeface="Times New Roman" pitchFamily="18" charset="0"/>
            </a:endParaRPr>
          </a:p>
          <a:p>
            <a:r>
              <a:rPr lang="ru-RU" sz="1300" b="1" i="1" dirty="0" smtClean="0">
                <a:solidFill>
                  <a:srgbClr val="C00000"/>
                </a:solidFill>
                <a:latin typeface="Times New Roman" pitchFamily="18" charset="0"/>
                <a:cs typeface="Times New Roman" pitchFamily="18" charset="0"/>
              </a:rPr>
              <a:t>По средствам обучения</a:t>
            </a:r>
            <a:r>
              <a:rPr lang="ru-RU" sz="1300" b="1" dirty="0" smtClean="0">
                <a:solidFill>
                  <a:srgbClr val="C0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a:t>
            </a:r>
            <a:r>
              <a:rPr lang="ru-RU" sz="1300" b="1" dirty="0" smtClean="0">
                <a:latin typeface="Times New Roman" pitchFamily="18" charset="0"/>
                <a:cs typeface="Times New Roman" pitchFamily="18" charset="0"/>
              </a:rPr>
              <a:t> действенно-практической.</a:t>
            </a:r>
            <a:endParaRPr lang="ru-RU" sz="1300" dirty="0" smtClean="0">
              <a:latin typeface="Times New Roman" pitchFamily="18" charset="0"/>
              <a:cs typeface="Times New Roman" pitchFamily="18" charset="0"/>
            </a:endParaRPr>
          </a:p>
          <a:p>
            <a:r>
              <a:rPr lang="ru-RU" sz="1300" b="1" i="1" dirty="0" smtClean="0">
                <a:solidFill>
                  <a:srgbClr val="C00000"/>
                </a:solidFill>
                <a:latin typeface="Times New Roman" pitchFamily="18" charset="0"/>
                <a:cs typeface="Times New Roman" pitchFamily="18" charset="0"/>
              </a:rPr>
              <a:t>По подходу к ребенку</a:t>
            </a:r>
            <a:r>
              <a:rPr lang="ru-RU" sz="1300" b="1" dirty="0" smtClean="0">
                <a:solidFill>
                  <a:srgbClr val="C0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a:t>
            </a:r>
            <a:r>
              <a:rPr lang="ru-RU" sz="1300" b="1" dirty="0" smtClean="0">
                <a:latin typeface="Times New Roman" pitchFamily="18" charset="0"/>
                <a:cs typeface="Times New Roman" pitchFamily="18" charset="0"/>
              </a:rPr>
              <a:t> </a:t>
            </a:r>
            <a:r>
              <a:rPr lang="ru-RU" sz="1300" b="1" dirty="0" err="1" smtClean="0">
                <a:latin typeface="Times New Roman" pitchFamily="18" charset="0"/>
                <a:cs typeface="Times New Roman" pitchFamily="18" charset="0"/>
              </a:rPr>
              <a:t>субъект-субъектной</a:t>
            </a:r>
            <a:r>
              <a:rPr lang="ru-RU" sz="1300" b="1" dirty="0" smtClean="0">
                <a:latin typeface="Times New Roman" pitchFamily="18" charset="0"/>
                <a:cs typeface="Times New Roman" pitchFamily="18" charset="0"/>
              </a:rPr>
              <a:t>, личностно-ориентированной, сотрудничества, </a:t>
            </a:r>
            <a:r>
              <a:rPr lang="ru-RU" sz="1300" b="1" dirty="0" err="1" smtClean="0">
                <a:latin typeface="Times New Roman" pitchFamily="18" charset="0"/>
                <a:cs typeface="Times New Roman" pitchFamily="18" charset="0"/>
              </a:rPr>
              <a:t>социоцентрической</a:t>
            </a:r>
            <a:r>
              <a:rPr lang="ru-RU" sz="1300" b="1" dirty="0" smtClean="0">
                <a:latin typeface="Times New Roman" pitchFamily="18" charset="0"/>
                <a:cs typeface="Times New Roman" pitchFamily="18" charset="0"/>
              </a:rPr>
              <a:t>, </a:t>
            </a:r>
            <a:r>
              <a:rPr lang="ru-RU" sz="1300" b="1" dirty="0" err="1" smtClean="0">
                <a:latin typeface="Times New Roman" pitchFamily="18" charset="0"/>
                <a:cs typeface="Times New Roman" pitchFamily="18" charset="0"/>
              </a:rPr>
              <a:t>средо-ориентированной</a:t>
            </a:r>
            <a:r>
              <a:rPr lang="ru-RU" sz="1300" b="1" dirty="0" smtClean="0">
                <a:latin typeface="Times New Roman" pitchFamily="18" charset="0"/>
                <a:cs typeface="Times New Roman" pitchFamily="18" charset="0"/>
              </a:rPr>
              <a:t>.</a:t>
            </a:r>
            <a:endParaRPr lang="ru-RU" sz="1300" dirty="0" smtClean="0">
              <a:latin typeface="Times New Roman" pitchFamily="18" charset="0"/>
              <a:cs typeface="Times New Roman" pitchFamily="18" charset="0"/>
            </a:endParaRPr>
          </a:p>
          <a:p>
            <a:r>
              <a:rPr lang="ru-RU" sz="1300" b="1" i="1" dirty="0" smtClean="0">
                <a:solidFill>
                  <a:srgbClr val="C00000"/>
                </a:solidFill>
                <a:latin typeface="Times New Roman" pitchFamily="18" charset="0"/>
                <a:cs typeface="Times New Roman" pitchFamily="18" charset="0"/>
              </a:rPr>
              <a:t>По направлениям модернизации</a:t>
            </a:r>
            <a:r>
              <a:rPr lang="ru-RU" sz="1300" b="1" dirty="0" smtClean="0">
                <a:solidFill>
                  <a:srgbClr val="C0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a:t>
            </a:r>
            <a:r>
              <a:rPr lang="ru-RU" sz="13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технологией на основе </a:t>
            </a:r>
            <a:r>
              <a:rPr lang="ru-RU" sz="1300" b="1" dirty="0" err="1" smtClean="0">
                <a:latin typeface="Times New Roman" pitchFamily="18" charset="0"/>
                <a:cs typeface="Times New Roman" pitchFamily="18" charset="0"/>
              </a:rPr>
              <a:t>гуманизации</a:t>
            </a:r>
            <a:r>
              <a:rPr lang="ru-RU" sz="1300" b="1" dirty="0" smtClean="0">
                <a:latin typeface="Times New Roman" pitchFamily="18" charset="0"/>
                <a:cs typeface="Times New Roman" pitchFamily="18" charset="0"/>
              </a:rPr>
              <a:t> и демократизации</a:t>
            </a:r>
            <a:r>
              <a:rPr lang="ru-RU" sz="1300" dirty="0" smtClean="0">
                <a:latin typeface="Times New Roman" pitchFamily="18" charset="0"/>
                <a:cs typeface="Times New Roman" pitchFamily="18" charset="0"/>
              </a:rPr>
              <a:t> педагогических отношений; </a:t>
            </a:r>
            <a:r>
              <a:rPr lang="ru-RU" sz="1300" b="1" dirty="0" smtClean="0">
                <a:latin typeface="Times New Roman" pitchFamily="18" charset="0"/>
                <a:cs typeface="Times New Roman" pitchFamily="18" charset="0"/>
              </a:rPr>
              <a:t>активизации и интенсификации</a:t>
            </a:r>
            <a:r>
              <a:rPr lang="ru-RU" sz="1300" dirty="0" smtClean="0">
                <a:latin typeface="Times New Roman" pitchFamily="18" charset="0"/>
                <a:cs typeface="Times New Roman" pitchFamily="18" charset="0"/>
              </a:rPr>
              <a:t> деятельности учащихся; </a:t>
            </a:r>
            <a:r>
              <a:rPr lang="ru-RU" sz="1300" b="1" dirty="0" smtClean="0">
                <a:latin typeface="Times New Roman" pitchFamily="18" charset="0"/>
                <a:cs typeface="Times New Roman" pitchFamily="18" charset="0"/>
              </a:rPr>
              <a:t>эффективности организации и управления</a:t>
            </a:r>
            <a:r>
              <a:rPr lang="ru-RU" sz="1300" dirty="0" smtClean="0">
                <a:latin typeface="Times New Roman" pitchFamily="18" charset="0"/>
                <a:cs typeface="Times New Roman" pitchFamily="18" charset="0"/>
              </a:rPr>
              <a:t> 	образовательным процессом; </a:t>
            </a:r>
            <a:r>
              <a:rPr lang="ru-RU" sz="1300" b="1" dirty="0" smtClean="0">
                <a:latin typeface="Times New Roman" pitchFamily="18" charset="0"/>
                <a:cs typeface="Times New Roman" pitchFamily="18" charset="0"/>
              </a:rPr>
              <a:t>методического усовершенствования и дидактического </a:t>
            </a:r>
            <a:r>
              <a:rPr lang="ru-RU" sz="1300" b="1" dirty="0" err="1" smtClean="0">
                <a:latin typeface="Times New Roman" pitchFamily="18" charset="0"/>
                <a:cs typeface="Times New Roman" pitchFamily="18" charset="0"/>
              </a:rPr>
              <a:t>реконструирования</a:t>
            </a:r>
            <a:r>
              <a:rPr lang="ru-RU" sz="1300" dirty="0" smtClean="0">
                <a:latin typeface="Times New Roman" pitchFamily="18" charset="0"/>
                <a:cs typeface="Times New Roman" pitchFamily="18" charset="0"/>
              </a:rPr>
              <a:t>; на основе </a:t>
            </a:r>
            <a:r>
              <a:rPr lang="ru-RU" sz="1300" b="1" dirty="0" smtClean="0">
                <a:latin typeface="Times New Roman" pitchFamily="18" charset="0"/>
                <a:cs typeface="Times New Roman" pitchFamily="18" charset="0"/>
              </a:rPr>
              <a:t>усиления социально-воспитательных функций</a:t>
            </a:r>
            <a:r>
              <a:rPr lang="ru-RU" sz="1300" dirty="0" smtClean="0">
                <a:latin typeface="Times New Roman" pitchFamily="18" charset="0"/>
                <a:cs typeface="Times New Roman" pitchFamily="18" charset="0"/>
              </a:rPr>
              <a:t>.</a:t>
            </a:r>
          </a:p>
          <a:p>
            <a:r>
              <a:rPr lang="ru-RU" sz="1300" b="1" i="1" dirty="0" smtClean="0">
                <a:solidFill>
                  <a:srgbClr val="C00000"/>
                </a:solidFill>
                <a:latin typeface="Times New Roman" pitchFamily="18" charset="0"/>
                <a:cs typeface="Times New Roman" pitchFamily="18" charset="0"/>
              </a:rPr>
              <a:t>По категории педагогических объектов</a:t>
            </a:r>
            <a:r>
              <a:rPr lang="ru-RU" sz="1300" dirty="0" smtClean="0">
                <a:solidFill>
                  <a:srgbClr val="C0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 технологией </a:t>
            </a:r>
            <a:r>
              <a:rPr lang="ru-RU" sz="1300" b="1" dirty="0" smtClean="0">
                <a:latin typeface="Times New Roman" pitchFamily="18" charset="0"/>
                <a:cs typeface="Times New Roman" pitchFamily="18" charset="0"/>
              </a:rPr>
              <a:t>продвинутого обучения</a:t>
            </a:r>
            <a:r>
              <a:rPr lang="ru-RU" sz="1300" dirty="0" smtClean="0">
                <a:latin typeface="Times New Roman" pitchFamily="18" charset="0"/>
                <a:cs typeface="Times New Roman" pitchFamily="18" charset="0"/>
              </a:rPr>
              <a:t>; технологией </a:t>
            </a:r>
            <a:r>
              <a:rPr lang="ru-RU" sz="1300" b="1" dirty="0" smtClean="0">
                <a:latin typeface="Times New Roman" pitchFamily="18" charset="0"/>
                <a:cs typeface="Times New Roman" pitchFamily="18" charset="0"/>
              </a:rPr>
              <a:t>компенсирующего обучения</a:t>
            </a:r>
            <a:r>
              <a:rPr lang="ru-RU" sz="1300" dirty="0" smtClean="0">
                <a:latin typeface="Times New Roman" pitchFamily="18" charset="0"/>
                <a:cs typeface="Times New Roman" pitchFamily="18" charset="0"/>
              </a:rPr>
              <a:t>.</a:t>
            </a:r>
          </a:p>
          <a:p>
            <a:pPr algn="ctr">
              <a:buNone/>
            </a:pPr>
            <a:endParaRPr lang="ru-RU" sz="1300" b="1" dirty="0">
              <a:solidFill>
                <a:srgbClr val="002060"/>
              </a:solidFill>
              <a:latin typeface="Times New Roman" pitchFamily="18" charset="0"/>
              <a:cs typeface="Times New Roman" pitchFamily="18" charset="0"/>
            </a:endParaRPr>
          </a:p>
        </p:txBody>
      </p:sp>
      <p:pic>
        <p:nvPicPr>
          <p:cNvPr id="15" name="Picture 28" descr="ики"/>
          <p:cNvPicPr>
            <a:picLocks noChangeAspect="1" noChangeArrowheads="1"/>
          </p:cNvPicPr>
          <p:nvPr>
            <p:ph sz="half" idx="1"/>
          </p:nvPr>
        </p:nvPicPr>
        <p:blipFill>
          <a:blip r:embed="rId4">
            <a:lum contrast="6000"/>
          </a:blip>
          <a:srcRect t="8142" r="37930" b="6361"/>
          <a:stretch>
            <a:fillRect/>
          </a:stretch>
        </p:blipFill>
        <p:spPr>
          <a:xfrm>
            <a:off x="0" y="1285860"/>
            <a:ext cx="1574751" cy="1500198"/>
          </a:xfrm>
          <a:prstGeom prst="rect">
            <a:avLst/>
          </a:prstGeom>
          <a:ln>
            <a:noFill/>
          </a:ln>
          <a:effectLst>
            <a:softEdge rad="112500"/>
          </a:effectLst>
        </p:spPr>
      </p:pic>
      <p:pic>
        <p:nvPicPr>
          <p:cNvPr id="16" name="Picture 4" descr="карта copy"/>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071942"/>
            <a:ext cx="1587473" cy="1500174"/>
          </a:xfrm>
          <a:prstGeom prst="rect">
            <a:avLst/>
          </a:prstGeom>
          <a:noFill/>
          <a:ln w="9525">
            <a:noFill/>
            <a:miter lim="800000"/>
            <a:headEnd/>
            <a:tailEnd/>
          </a:ln>
        </p:spPr>
      </p:pic>
    </p:spTree>
  </p:cSld>
  <p:clrMapOvr>
    <a:masterClrMapping/>
  </p:clrMapOvr>
  <p:transition spd="med" advClick="0" advTm="15000">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1" descr="16-10-03-003"/>
          <p:cNvPicPr>
            <a:picLocks noChangeAspect="1" noChangeArrowheads="1"/>
          </p:cNvPicPr>
          <p:nvPr/>
        </p:nvPicPr>
        <p:blipFill>
          <a:blip r:embed="rId2">
            <a:lum bright="20000" contrast="20000"/>
          </a:blip>
          <a:srcRect l="4913" b="7683"/>
          <a:stretch>
            <a:fillRect/>
          </a:stretch>
        </p:blipFill>
        <p:spPr bwMode="auto">
          <a:xfrm>
            <a:off x="0" y="-214338"/>
            <a:ext cx="9144000" cy="7072338"/>
          </a:xfrm>
          <a:prstGeom prst="rect">
            <a:avLst/>
          </a:prstGeom>
          <a:noFill/>
          <a:ln w="9525">
            <a:noFill/>
            <a:miter lim="800000"/>
            <a:headEnd/>
            <a:tailEnd/>
          </a:ln>
        </p:spPr>
      </p:pic>
      <p:grpSp>
        <p:nvGrpSpPr>
          <p:cNvPr id="2" name="Group 19"/>
          <p:cNvGrpSpPr>
            <a:grpSpLocks/>
          </p:cNvGrpSpPr>
          <p:nvPr/>
        </p:nvGrpSpPr>
        <p:grpSpPr bwMode="auto">
          <a:xfrm>
            <a:off x="1" y="0"/>
            <a:ext cx="1570120" cy="6857846"/>
            <a:chOff x="0" y="1714"/>
            <a:chExt cx="898" cy="2606"/>
          </a:xfrm>
        </p:grpSpPr>
        <p:pic>
          <p:nvPicPr>
            <p:cNvPr id="27655" name="Picture 6" descr="28"/>
            <p:cNvPicPr>
              <a:picLocks noChangeAspect="1" noChangeArrowheads="1"/>
            </p:cNvPicPr>
            <p:nvPr/>
          </p:nvPicPr>
          <p:blipFill>
            <a:blip r:embed="rId3"/>
            <a:srcRect l="7220" r="8690"/>
            <a:stretch>
              <a:fillRect/>
            </a:stretch>
          </p:blipFill>
          <p:spPr bwMode="auto">
            <a:xfrm>
              <a:off x="0" y="1714"/>
              <a:ext cx="898" cy="482"/>
            </a:xfrm>
            <a:prstGeom prst="rect">
              <a:avLst/>
            </a:prstGeom>
            <a:ln>
              <a:noFill/>
            </a:ln>
            <a:effectLst>
              <a:softEdge rad="112500"/>
            </a:effectLst>
          </p:spPr>
        </p:pic>
        <p:pic>
          <p:nvPicPr>
            <p:cNvPr id="27656" name="Picture 9" descr="28"/>
            <p:cNvPicPr>
              <a:picLocks noChangeAspect="1" noChangeArrowheads="1"/>
            </p:cNvPicPr>
            <p:nvPr/>
          </p:nvPicPr>
          <p:blipFill>
            <a:blip r:embed="rId3"/>
            <a:srcRect l="7220" r="8690"/>
            <a:stretch>
              <a:fillRect/>
            </a:stretch>
          </p:blipFill>
          <p:spPr bwMode="auto">
            <a:xfrm>
              <a:off x="0" y="2773"/>
              <a:ext cx="898" cy="515"/>
            </a:xfrm>
            <a:prstGeom prst="rect">
              <a:avLst/>
            </a:prstGeom>
            <a:ln>
              <a:noFill/>
            </a:ln>
            <a:effectLst>
              <a:softEdge rad="112500"/>
            </a:effectLst>
          </p:spPr>
        </p:pic>
        <p:pic>
          <p:nvPicPr>
            <p:cNvPr id="27657" name="Picture 10" descr="28"/>
            <p:cNvPicPr>
              <a:picLocks noChangeAspect="1" noChangeArrowheads="1"/>
            </p:cNvPicPr>
            <p:nvPr/>
          </p:nvPicPr>
          <p:blipFill>
            <a:blip r:embed="rId3"/>
            <a:srcRect l="7220" r="8690"/>
            <a:stretch>
              <a:fillRect/>
            </a:stretch>
          </p:blipFill>
          <p:spPr bwMode="auto">
            <a:xfrm>
              <a:off x="0" y="3831"/>
              <a:ext cx="898" cy="489"/>
            </a:xfrm>
            <a:prstGeom prst="rect">
              <a:avLst/>
            </a:prstGeom>
            <a:ln>
              <a:noFill/>
            </a:ln>
            <a:effectLst>
              <a:softEdge rad="112500"/>
            </a:effectLst>
          </p:spPr>
        </p:pic>
      </p:grpSp>
      <p:sp>
        <p:nvSpPr>
          <p:cNvPr id="14" name="Текст 13"/>
          <p:cNvSpPr>
            <a:spLocks noGrp="1"/>
          </p:cNvSpPr>
          <p:nvPr>
            <p:ph type="body" sz="half" idx="1"/>
          </p:nvPr>
        </p:nvSpPr>
        <p:spPr>
          <a:xfrm>
            <a:off x="1571604" y="0"/>
            <a:ext cx="7429552" cy="6357982"/>
          </a:xfrm>
        </p:spPr>
        <p:txBody>
          <a:bodyPr>
            <a:normAutofit/>
          </a:bodyPr>
          <a:lstStyle/>
          <a:p>
            <a:pPr algn="ctr">
              <a:buNone/>
            </a:pPr>
            <a:r>
              <a:rPr lang="ru-RU" sz="1300" b="1" dirty="0" smtClean="0">
                <a:solidFill>
                  <a:srgbClr val="002060"/>
                </a:solidFill>
                <a:latin typeface="Times New Roman" pitchFamily="18" charset="0"/>
                <a:cs typeface="Times New Roman" pitchFamily="18" charset="0"/>
              </a:rPr>
              <a:t>Используя сетевую форму, педагоги и руководители школы №5 </a:t>
            </a:r>
          </a:p>
          <a:p>
            <a:pPr algn="ctr">
              <a:buNone/>
            </a:pPr>
            <a:r>
              <a:rPr lang="ru-RU" sz="1300" b="1" dirty="0" smtClean="0">
                <a:solidFill>
                  <a:srgbClr val="002060"/>
                </a:solidFill>
                <a:latin typeface="Times New Roman" pitchFamily="18" charset="0"/>
                <a:cs typeface="Times New Roman" pitchFamily="18" charset="0"/>
              </a:rPr>
              <a:t>в период Года развития села в РС(Я) провели:</a:t>
            </a:r>
          </a:p>
          <a:p>
            <a:pPr algn="ctr">
              <a:buNone/>
            </a:pPr>
            <a:endParaRPr lang="ru-RU" sz="1300" b="1" dirty="0">
              <a:solidFill>
                <a:srgbClr val="002060"/>
              </a:solidFill>
              <a:latin typeface="Times New Roman" pitchFamily="18" charset="0"/>
              <a:cs typeface="Times New Roman" pitchFamily="18" charset="0"/>
            </a:endParaRPr>
          </a:p>
          <a:p>
            <a:pPr algn="just">
              <a:buNone/>
            </a:pPr>
            <a:endParaRPr lang="ru-RU" sz="1300" b="1" dirty="0">
              <a:solidFill>
                <a:srgbClr val="002060"/>
              </a:solidFill>
              <a:latin typeface="Times New Roman" pitchFamily="18" charset="0"/>
              <a:cs typeface="Times New Roman" pitchFamily="18" charset="0"/>
            </a:endParaRPr>
          </a:p>
        </p:txBody>
      </p:sp>
      <p:pic>
        <p:nvPicPr>
          <p:cNvPr id="15" name="Picture 28" descr="ики"/>
          <p:cNvPicPr>
            <a:picLocks noChangeAspect="1" noChangeArrowheads="1"/>
          </p:cNvPicPr>
          <p:nvPr>
            <p:ph sz="half" idx="1"/>
          </p:nvPr>
        </p:nvPicPr>
        <p:blipFill>
          <a:blip r:embed="rId4">
            <a:lum contrast="6000"/>
          </a:blip>
          <a:srcRect t="8142" r="37930" b="6361"/>
          <a:stretch>
            <a:fillRect/>
          </a:stretch>
        </p:blipFill>
        <p:spPr>
          <a:xfrm>
            <a:off x="0" y="1285860"/>
            <a:ext cx="1574751" cy="1500198"/>
          </a:xfrm>
          <a:prstGeom prst="rect">
            <a:avLst/>
          </a:prstGeom>
          <a:ln>
            <a:noFill/>
          </a:ln>
          <a:effectLst>
            <a:softEdge rad="112500"/>
          </a:effectLst>
        </p:spPr>
      </p:pic>
      <p:pic>
        <p:nvPicPr>
          <p:cNvPr id="16" name="Picture 4" descr="карта copy"/>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071942"/>
            <a:ext cx="1587473" cy="1500174"/>
          </a:xfrm>
          <a:prstGeom prst="rect">
            <a:avLst/>
          </a:prstGeom>
          <a:noFill/>
          <a:ln w="9525">
            <a:noFill/>
            <a:miter lim="800000"/>
            <a:headEnd/>
            <a:tailEnd/>
          </a:ln>
        </p:spPr>
      </p:pic>
      <p:graphicFrame>
        <p:nvGraphicFramePr>
          <p:cNvPr id="10" name="Таблица 9"/>
          <p:cNvGraphicFramePr>
            <a:graphicFrameLocks noGrp="1"/>
          </p:cNvGraphicFramePr>
          <p:nvPr/>
        </p:nvGraphicFramePr>
        <p:xfrm>
          <a:off x="1643042" y="571480"/>
          <a:ext cx="7286676" cy="6070600"/>
        </p:xfrm>
        <a:graphic>
          <a:graphicData uri="http://schemas.openxmlformats.org/drawingml/2006/table">
            <a:tbl>
              <a:tblPr firstRow="1" bandRow="1">
                <a:tableStyleId>{5C22544A-7EE6-4342-B048-85BDC9FD1C3A}</a:tableStyleId>
              </a:tblPr>
              <a:tblGrid>
                <a:gridCol w="2428892"/>
                <a:gridCol w="3286148"/>
                <a:gridCol w="1571636"/>
              </a:tblGrid>
              <a:tr h="370840">
                <a:tc>
                  <a:txBody>
                    <a:bodyPr/>
                    <a:lstStyle/>
                    <a:p>
                      <a:pPr algn="ctr"/>
                      <a:r>
                        <a:rPr lang="ru-RU" sz="1100" dirty="0" smtClean="0">
                          <a:latin typeface="Times New Roman" pitchFamily="18" charset="0"/>
                          <a:cs typeface="Times New Roman" pitchFamily="18" charset="0"/>
                        </a:rPr>
                        <a:t>Виды взаимодействия</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Улусы, сельские</a:t>
                      </a:r>
                      <a:r>
                        <a:rPr lang="ru-RU" sz="1100" baseline="0" dirty="0" smtClean="0">
                          <a:latin typeface="Times New Roman" pitchFamily="18" charset="0"/>
                          <a:cs typeface="Times New Roman" pitchFamily="18" charset="0"/>
                        </a:rPr>
                        <a:t> школы</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Охват педагогов</a:t>
                      </a:r>
                      <a:endParaRPr lang="ru-RU" sz="1100" dirty="0">
                        <a:latin typeface="Times New Roman" pitchFamily="18" charset="0"/>
                        <a:cs typeface="Times New Roman" pitchFamily="18" charset="0"/>
                      </a:endParaRPr>
                    </a:p>
                  </a:txBody>
                  <a:tcPr/>
                </a:tc>
              </a:tr>
              <a:tr h="370840">
                <a:tc>
                  <a:txBody>
                    <a:bodyPr/>
                    <a:lstStyle/>
                    <a:p>
                      <a:r>
                        <a:rPr lang="ru-RU" sz="1100" dirty="0" smtClean="0">
                          <a:latin typeface="Times New Roman" pitchFamily="18" charset="0"/>
                          <a:cs typeface="Times New Roman" pitchFamily="18" charset="0"/>
                        </a:rPr>
                        <a:t>Мастер-класс</a:t>
                      </a:r>
                      <a:r>
                        <a:rPr lang="ru-RU" sz="1100" baseline="0" dirty="0" smtClean="0">
                          <a:latin typeface="Times New Roman" pitchFamily="18" charset="0"/>
                          <a:cs typeface="Times New Roman" pitchFamily="18" charset="0"/>
                        </a:rPr>
                        <a:t> «Сетевая форма как образовательная технология нового времени»</a:t>
                      </a:r>
                      <a:endParaRPr lang="ru-RU" sz="1100" dirty="0">
                        <a:latin typeface="Times New Roman" pitchFamily="18" charset="0"/>
                        <a:cs typeface="Times New Roman" pitchFamily="18" charset="0"/>
                      </a:endParaRPr>
                    </a:p>
                  </a:txBody>
                  <a:tcPr/>
                </a:tc>
                <a:tc>
                  <a:txBody>
                    <a:bodyPr/>
                    <a:lstStyle/>
                    <a:p>
                      <a:r>
                        <a:rPr lang="ru-RU" sz="1100" dirty="0" err="1" smtClean="0">
                          <a:latin typeface="Times New Roman" pitchFamily="18" charset="0"/>
                          <a:cs typeface="Times New Roman" pitchFamily="18" charset="0"/>
                        </a:rPr>
                        <a:t>Амгинский</a:t>
                      </a:r>
                      <a:r>
                        <a:rPr lang="ru-RU" sz="1100" dirty="0" smtClean="0">
                          <a:latin typeface="Times New Roman" pitchFamily="18" charset="0"/>
                          <a:cs typeface="Times New Roman" pitchFamily="18" charset="0"/>
                        </a:rPr>
                        <a:t>, </a:t>
                      </a:r>
                      <a:r>
                        <a:rPr lang="ru-RU" sz="1100" dirty="0" err="1" smtClean="0">
                          <a:latin typeface="Times New Roman" pitchFamily="18" charset="0"/>
                          <a:cs typeface="Times New Roman" pitchFamily="18" charset="0"/>
                        </a:rPr>
                        <a:t>Чурапчинский</a:t>
                      </a:r>
                      <a:r>
                        <a:rPr lang="ru-RU" sz="1100" dirty="0" smtClean="0">
                          <a:latin typeface="Times New Roman" pitchFamily="18" charset="0"/>
                          <a:cs typeface="Times New Roman" pitchFamily="18" charset="0"/>
                        </a:rPr>
                        <a:t>, </a:t>
                      </a:r>
                      <a:r>
                        <a:rPr lang="ru-RU" sz="1100" dirty="0" err="1" smtClean="0">
                          <a:latin typeface="Times New Roman" pitchFamily="18" charset="0"/>
                          <a:cs typeface="Times New Roman" pitchFamily="18" charset="0"/>
                        </a:rPr>
                        <a:t>Таттинский</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27</a:t>
                      </a:r>
                      <a:endParaRPr lang="ru-RU" sz="1100" dirty="0">
                        <a:latin typeface="Times New Roman" pitchFamily="18" charset="0"/>
                        <a:cs typeface="Times New Roman" pitchFamily="18" charset="0"/>
                      </a:endParaRPr>
                    </a:p>
                  </a:txBody>
                  <a:tcPr anchor="ctr"/>
                </a:tc>
              </a:tr>
              <a:tr h="370840">
                <a:tc>
                  <a:txBody>
                    <a:bodyPr/>
                    <a:lstStyle/>
                    <a:p>
                      <a:r>
                        <a:rPr lang="ru-RU" sz="1100" dirty="0" smtClean="0">
                          <a:latin typeface="Times New Roman" pitchFamily="18" charset="0"/>
                          <a:cs typeface="Times New Roman" pitchFamily="18" charset="0"/>
                        </a:rPr>
                        <a:t>Мастер-класс «Образовательная программа современной школы»</a:t>
                      </a:r>
                      <a:endParaRPr lang="ru-RU" sz="1100" dirty="0">
                        <a:latin typeface="Times New Roman" pitchFamily="18" charset="0"/>
                        <a:cs typeface="Times New Roman" pitchFamily="18" charset="0"/>
                      </a:endParaRPr>
                    </a:p>
                  </a:txBody>
                  <a:tcPr/>
                </a:tc>
                <a:tc>
                  <a:txBody>
                    <a:bodyPr/>
                    <a:lstStyle/>
                    <a:p>
                      <a:r>
                        <a:rPr lang="ru-RU" sz="1100" dirty="0" err="1" smtClean="0">
                          <a:latin typeface="Times New Roman" pitchFamily="18" charset="0"/>
                          <a:cs typeface="Times New Roman" pitchFamily="18" charset="0"/>
                        </a:rPr>
                        <a:t>Чурапчинский</a:t>
                      </a:r>
                      <a:r>
                        <a:rPr lang="ru-RU" sz="1100" dirty="0" smtClean="0">
                          <a:latin typeface="Times New Roman" pitchFamily="18" charset="0"/>
                          <a:cs typeface="Times New Roman" pitchFamily="18" charset="0"/>
                        </a:rPr>
                        <a:t> улус</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20</a:t>
                      </a:r>
                      <a:endParaRPr lang="ru-RU" sz="1100" dirty="0">
                        <a:latin typeface="Times New Roman" pitchFamily="18" charset="0"/>
                        <a:cs typeface="Times New Roman" pitchFamily="18" charset="0"/>
                      </a:endParaRPr>
                    </a:p>
                  </a:txBody>
                  <a:tcPr anchor="ctr"/>
                </a:tc>
              </a:tr>
              <a:tr h="370840">
                <a:tc>
                  <a:txBody>
                    <a:bodyPr/>
                    <a:lstStyle/>
                    <a:p>
                      <a:r>
                        <a:rPr lang="ru-RU" sz="1100" dirty="0" smtClean="0">
                          <a:latin typeface="Times New Roman" pitchFamily="18" charset="0"/>
                          <a:cs typeface="Times New Roman" pitchFamily="18" charset="0"/>
                        </a:rPr>
                        <a:t>Мастер-класс «</a:t>
                      </a:r>
                      <a:r>
                        <a:rPr lang="ru-RU" sz="1100" dirty="0" err="1" smtClean="0">
                          <a:latin typeface="Times New Roman" pitchFamily="18" charset="0"/>
                          <a:cs typeface="Times New Roman" pitchFamily="18" charset="0"/>
                        </a:rPr>
                        <a:t>Медиатека</a:t>
                      </a:r>
                      <a:r>
                        <a:rPr lang="ru-RU" sz="1100" dirty="0" smtClean="0">
                          <a:latin typeface="Times New Roman" pitchFamily="18" charset="0"/>
                          <a:cs typeface="Times New Roman" pitchFamily="18" charset="0"/>
                        </a:rPr>
                        <a:t> современной школы» - 2  семинара</a:t>
                      </a:r>
                      <a:endParaRPr lang="ru-RU" sz="1100" dirty="0">
                        <a:latin typeface="Times New Roman" pitchFamily="18" charset="0"/>
                        <a:cs typeface="Times New Roman" pitchFamily="18" charset="0"/>
                      </a:endParaRPr>
                    </a:p>
                  </a:txBody>
                  <a:tcPr/>
                </a:tc>
                <a:tc>
                  <a:txBody>
                    <a:bodyPr/>
                    <a:lstStyle/>
                    <a:p>
                      <a:r>
                        <a:rPr lang="ru-RU" sz="1100" dirty="0" smtClean="0">
                          <a:latin typeface="Times New Roman" pitchFamily="18" charset="0"/>
                          <a:cs typeface="Times New Roman" pitchFamily="18" charset="0"/>
                        </a:rPr>
                        <a:t>22 улуса</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52</a:t>
                      </a:r>
                      <a:endParaRPr lang="ru-RU" sz="1100" dirty="0">
                        <a:latin typeface="Times New Roman" pitchFamily="18" charset="0"/>
                        <a:cs typeface="Times New Roman" pitchFamily="18" charset="0"/>
                      </a:endParaRPr>
                    </a:p>
                  </a:txBody>
                  <a:tcPr anchor="ctr"/>
                </a:tc>
              </a:tr>
              <a:tr h="370840">
                <a:tc>
                  <a:txBody>
                    <a:bodyPr/>
                    <a:lstStyle/>
                    <a:p>
                      <a:r>
                        <a:rPr lang="ru-RU" sz="1100" dirty="0" smtClean="0">
                          <a:latin typeface="Times New Roman" pitchFamily="18" charset="0"/>
                          <a:cs typeface="Times New Roman" pitchFamily="18" charset="0"/>
                        </a:rPr>
                        <a:t>День открытых дверей по теме «Управление школой в условиях перехода к ФГОС»</a:t>
                      </a:r>
                      <a:endParaRPr lang="ru-RU" sz="1100" dirty="0">
                        <a:latin typeface="Times New Roman" pitchFamily="18" charset="0"/>
                        <a:cs typeface="Times New Roman" pitchFamily="18" charset="0"/>
                      </a:endParaRPr>
                    </a:p>
                  </a:txBody>
                  <a:tcPr/>
                </a:tc>
                <a:tc>
                  <a:txBody>
                    <a:bodyPr/>
                    <a:lstStyle/>
                    <a:p>
                      <a:r>
                        <a:rPr lang="ru-RU" sz="1100" dirty="0" err="1" smtClean="0">
                          <a:latin typeface="Times New Roman" pitchFamily="18" charset="0"/>
                          <a:cs typeface="Times New Roman" pitchFamily="18" charset="0"/>
                        </a:rPr>
                        <a:t>Верхневилюйский</a:t>
                      </a:r>
                      <a:r>
                        <a:rPr lang="ru-RU" sz="1100" dirty="0" smtClean="0">
                          <a:latin typeface="Times New Roman" pitchFamily="18" charset="0"/>
                          <a:cs typeface="Times New Roman" pitchFamily="18" charset="0"/>
                        </a:rPr>
                        <a:t> улус</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6</a:t>
                      </a:r>
                      <a:endParaRPr lang="ru-RU" sz="1100" dirty="0">
                        <a:latin typeface="Times New Roman" pitchFamily="18" charset="0"/>
                        <a:cs typeface="Times New Roman" pitchFamily="18" charset="0"/>
                      </a:endParaRPr>
                    </a:p>
                  </a:txBody>
                  <a:tcPr anchor="ctr"/>
                </a:tc>
              </a:tr>
              <a:tr h="370840">
                <a:tc>
                  <a:txBody>
                    <a:bodyPr/>
                    <a:lstStyle/>
                    <a:p>
                      <a:r>
                        <a:rPr lang="ru-RU" sz="1100" dirty="0" smtClean="0">
                          <a:latin typeface="Times New Roman" pitchFamily="18" charset="0"/>
                          <a:cs typeface="Times New Roman" pitchFamily="18" charset="0"/>
                        </a:rPr>
                        <a:t>День открытых дверей «Школьный технопарк» – эффективная модель кооперации с вузами и наукой</a:t>
                      </a:r>
                      <a:endParaRPr lang="ru-RU" sz="1100" dirty="0">
                        <a:latin typeface="Times New Roman" pitchFamily="18" charset="0"/>
                        <a:cs typeface="Times New Roman" pitchFamily="18" charset="0"/>
                      </a:endParaRPr>
                    </a:p>
                  </a:txBody>
                  <a:tcPr/>
                </a:tc>
                <a:tc>
                  <a:txBody>
                    <a:bodyPr/>
                    <a:lstStyle/>
                    <a:p>
                      <a:r>
                        <a:rPr lang="ru-RU" sz="1100" dirty="0" smtClean="0">
                          <a:latin typeface="Times New Roman" pitchFamily="18" charset="0"/>
                          <a:cs typeface="Times New Roman" pitchFamily="18" charset="0"/>
                        </a:rPr>
                        <a:t>Школы образовательного округа СВФУ</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47</a:t>
                      </a:r>
                      <a:endParaRPr lang="ru-RU" sz="1100" dirty="0">
                        <a:latin typeface="Times New Roman" pitchFamily="18" charset="0"/>
                        <a:cs typeface="Times New Roman" pitchFamily="18" charset="0"/>
                      </a:endParaRPr>
                    </a:p>
                  </a:txBody>
                  <a:tcPr anchor="ctr"/>
                </a:tc>
              </a:tr>
              <a:tr h="370840">
                <a:tc>
                  <a:txBody>
                    <a:bodyPr/>
                    <a:lstStyle/>
                    <a:p>
                      <a:r>
                        <a:rPr lang="ru-RU" sz="1100" dirty="0" smtClean="0">
                          <a:latin typeface="Times New Roman" pitchFamily="18" charset="0"/>
                          <a:cs typeface="Times New Roman" pitchFamily="18" charset="0"/>
                        </a:rPr>
                        <a:t>Выездной семинар «Вопросы ФГОС и исследовательской деятельности школьников»</a:t>
                      </a:r>
                      <a:endParaRPr lang="ru-RU" sz="1100" dirty="0">
                        <a:latin typeface="Times New Roman" pitchFamily="18" charset="0"/>
                        <a:cs typeface="Times New Roman" pitchFamily="18" charset="0"/>
                      </a:endParaRPr>
                    </a:p>
                  </a:txBody>
                  <a:tcPr/>
                </a:tc>
                <a:tc>
                  <a:txBody>
                    <a:bodyPr/>
                    <a:lstStyle/>
                    <a:p>
                      <a:r>
                        <a:rPr lang="ru-RU" sz="1100" dirty="0" err="1" smtClean="0">
                          <a:latin typeface="Times New Roman" pitchFamily="18" charset="0"/>
                          <a:cs typeface="Times New Roman" pitchFamily="18" charset="0"/>
                        </a:rPr>
                        <a:t>Оймяконский</a:t>
                      </a:r>
                      <a:r>
                        <a:rPr lang="ru-RU" sz="1100" dirty="0" smtClean="0">
                          <a:latin typeface="Times New Roman" pitchFamily="18" charset="0"/>
                          <a:cs typeface="Times New Roman" pitchFamily="18" charset="0"/>
                        </a:rPr>
                        <a:t> улус</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54</a:t>
                      </a:r>
                      <a:endParaRPr lang="ru-RU" sz="1100" dirty="0">
                        <a:latin typeface="Times New Roman" pitchFamily="18" charset="0"/>
                        <a:cs typeface="Times New Roman"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Times New Roman" pitchFamily="18" charset="0"/>
                          <a:cs typeface="Times New Roman" pitchFamily="18" charset="0"/>
                        </a:rPr>
                        <a:t>Выездной семинар «Проекты развития современной школы»</a:t>
                      </a:r>
                    </a:p>
                    <a:p>
                      <a:endParaRPr lang="ru-RU" sz="1100" dirty="0">
                        <a:latin typeface="Times New Roman" pitchFamily="18" charset="0"/>
                        <a:cs typeface="Times New Roman" pitchFamily="18" charset="0"/>
                      </a:endParaRPr>
                    </a:p>
                  </a:txBody>
                  <a:tcPr/>
                </a:tc>
                <a:tc>
                  <a:txBody>
                    <a:bodyPr/>
                    <a:lstStyle/>
                    <a:p>
                      <a:r>
                        <a:rPr lang="ru-RU" sz="1100" dirty="0" err="1" smtClean="0">
                          <a:latin typeface="Times New Roman" pitchFamily="18" charset="0"/>
                          <a:cs typeface="Times New Roman" pitchFamily="18" charset="0"/>
                        </a:rPr>
                        <a:t>Верхневилюйский</a:t>
                      </a:r>
                      <a:r>
                        <a:rPr lang="ru-RU" sz="1100" dirty="0" smtClean="0">
                          <a:latin typeface="Times New Roman" pitchFamily="18" charset="0"/>
                          <a:cs typeface="Times New Roman" pitchFamily="18" charset="0"/>
                        </a:rPr>
                        <a:t> улус</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29</a:t>
                      </a:r>
                      <a:endParaRPr lang="ru-RU" sz="1100" dirty="0">
                        <a:latin typeface="Times New Roman" pitchFamily="18" charset="0"/>
                        <a:cs typeface="Times New Roman"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Times New Roman" pitchFamily="18" charset="0"/>
                          <a:cs typeface="Times New Roman" pitchFamily="18" charset="0"/>
                        </a:rPr>
                        <a:t>Выездной семинар «Вопросы ФГОС»</a:t>
                      </a:r>
                    </a:p>
                    <a:p>
                      <a:endParaRPr lang="ru-RU" sz="1100" dirty="0">
                        <a:latin typeface="Times New Roman" pitchFamily="18" charset="0"/>
                        <a:cs typeface="Times New Roman" pitchFamily="18" charset="0"/>
                      </a:endParaRPr>
                    </a:p>
                  </a:txBody>
                  <a:tcPr/>
                </a:tc>
                <a:tc>
                  <a:txBody>
                    <a:bodyPr/>
                    <a:lstStyle/>
                    <a:p>
                      <a:r>
                        <a:rPr lang="ru-RU" sz="1100" dirty="0" err="1" smtClean="0">
                          <a:latin typeface="Times New Roman" pitchFamily="18" charset="0"/>
                          <a:cs typeface="Times New Roman" pitchFamily="18" charset="0"/>
                        </a:rPr>
                        <a:t>Томпонский</a:t>
                      </a:r>
                      <a:r>
                        <a:rPr lang="ru-RU" sz="1100" dirty="0" smtClean="0">
                          <a:latin typeface="Times New Roman" pitchFamily="18" charset="0"/>
                          <a:cs typeface="Times New Roman" pitchFamily="18" charset="0"/>
                        </a:rPr>
                        <a:t> улус</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32</a:t>
                      </a:r>
                      <a:endParaRPr lang="ru-RU" sz="1100" dirty="0">
                        <a:latin typeface="Times New Roman" pitchFamily="18" charset="0"/>
                        <a:cs typeface="Times New Roman" pitchFamily="18" charset="0"/>
                      </a:endParaRPr>
                    </a:p>
                  </a:txBody>
                  <a:tcPr anchor="ctr"/>
                </a:tc>
              </a:tr>
              <a:tr h="370840">
                <a:tc>
                  <a:txBody>
                    <a:bodyPr/>
                    <a:lstStyle/>
                    <a:p>
                      <a:r>
                        <a:rPr lang="ru-RU" sz="1100" dirty="0" smtClean="0">
                          <a:latin typeface="Times New Roman" pitchFamily="18" charset="0"/>
                          <a:cs typeface="Times New Roman" pitchFamily="18" charset="0"/>
                        </a:rPr>
                        <a:t>Спонсорская помощь</a:t>
                      </a:r>
                      <a:endParaRPr lang="ru-RU" sz="1100" dirty="0">
                        <a:latin typeface="Times New Roman" pitchFamily="18" charset="0"/>
                        <a:cs typeface="Times New Roman" pitchFamily="18" charset="0"/>
                      </a:endParaRPr>
                    </a:p>
                  </a:txBody>
                  <a:tcPr/>
                </a:tc>
                <a:tc>
                  <a:txBody>
                    <a:bodyPr/>
                    <a:lstStyle/>
                    <a:p>
                      <a:r>
                        <a:rPr lang="ru-RU" sz="1100" dirty="0" err="1" smtClean="0">
                          <a:latin typeface="Times New Roman" pitchFamily="18" charset="0"/>
                          <a:cs typeface="Times New Roman" pitchFamily="18" charset="0"/>
                        </a:rPr>
                        <a:t>Хангаласский</a:t>
                      </a:r>
                      <a:r>
                        <a:rPr lang="ru-RU" sz="1100" dirty="0" smtClean="0">
                          <a:latin typeface="Times New Roman" pitchFamily="18" charset="0"/>
                          <a:cs typeface="Times New Roman" pitchFamily="18" charset="0"/>
                        </a:rPr>
                        <a:t> улус, </a:t>
                      </a:r>
                      <a:r>
                        <a:rPr lang="ru-RU" sz="1100" dirty="0" err="1" smtClean="0">
                          <a:latin typeface="Times New Roman" pitchFamily="18" charset="0"/>
                          <a:cs typeface="Times New Roman" pitchFamily="18" charset="0"/>
                        </a:rPr>
                        <a:t>Техтюрская</a:t>
                      </a:r>
                      <a:r>
                        <a:rPr lang="ru-RU" sz="1100" dirty="0" smtClean="0">
                          <a:latin typeface="Times New Roman" pitchFamily="18" charset="0"/>
                          <a:cs typeface="Times New Roman" pitchFamily="18" charset="0"/>
                        </a:rPr>
                        <a:t> школа</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Книги на 10 000 руб.</a:t>
                      </a:r>
                    </a:p>
                    <a:p>
                      <a:pPr algn="ctr"/>
                      <a:r>
                        <a:rPr lang="ru-RU" sz="1100" dirty="0" smtClean="0">
                          <a:latin typeface="Times New Roman" pitchFamily="18" charset="0"/>
                          <a:cs typeface="Times New Roman" pitchFamily="18" charset="0"/>
                        </a:rPr>
                        <a:t>Цветной принтер</a:t>
                      </a:r>
                      <a:endParaRPr lang="ru-RU" sz="1100" dirty="0">
                        <a:latin typeface="Times New Roman" pitchFamily="18" charset="0"/>
                        <a:cs typeface="Times New Roman" pitchFamily="18" charset="0"/>
                      </a:endParaRPr>
                    </a:p>
                  </a:txBody>
                  <a:tcPr anchor="ctr"/>
                </a:tc>
              </a:tr>
              <a:tr h="370840">
                <a:tc>
                  <a:txBody>
                    <a:bodyPr/>
                    <a:lstStyle/>
                    <a:p>
                      <a:r>
                        <a:rPr lang="ru-RU" sz="1100" dirty="0" smtClean="0">
                          <a:latin typeface="Times New Roman" pitchFamily="18" charset="0"/>
                          <a:cs typeface="Times New Roman" pitchFamily="18" charset="0"/>
                        </a:rPr>
                        <a:t>Спонсорская помощь</a:t>
                      </a:r>
                      <a:endParaRPr lang="ru-RU" sz="1100" dirty="0">
                        <a:latin typeface="Times New Roman" pitchFamily="18" charset="0"/>
                        <a:cs typeface="Times New Roman" pitchFamily="18" charset="0"/>
                      </a:endParaRPr>
                    </a:p>
                  </a:txBody>
                  <a:tcPr/>
                </a:tc>
                <a:tc>
                  <a:txBody>
                    <a:bodyPr/>
                    <a:lstStyle/>
                    <a:p>
                      <a:r>
                        <a:rPr lang="ru-RU" sz="1100" dirty="0" err="1" smtClean="0">
                          <a:latin typeface="Times New Roman" pitchFamily="18" charset="0"/>
                          <a:cs typeface="Times New Roman" pitchFamily="18" charset="0"/>
                        </a:rPr>
                        <a:t>Мегино-Кангаласский</a:t>
                      </a:r>
                      <a:r>
                        <a:rPr lang="ru-RU" sz="1100" dirty="0" smtClean="0">
                          <a:latin typeface="Times New Roman" pitchFamily="18" charset="0"/>
                          <a:cs typeface="Times New Roman" pitchFamily="18" charset="0"/>
                        </a:rPr>
                        <a:t> улус, </a:t>
                      </a:r>
                      <a:r>
                        <a:rPr lang="ru-RU" sz="1100" dirty="0" err="1" smtClean="0">
                          <a:latin typeface="Times New Roman" pitchFamily="18" charset="0"/>
                          <a:cs typeface="Times New Roman" pitchFamily="18" charset="0"/>
                        </a:rPr>
                        <a:t>Маттинская</a:t>
                      </a:r>
                      <a:r>
                        <a:rPr lang="ru-RU" sz="1100" dirty="0" smtClean="0">
                          <a:latin typeface="Times New Roman" pitchFamily="18" charset="0"/>
                          <a:cs typeface="Times New Roman" pitchFamily="18" charset="0"/>
                        </a:rPr>
                        <a:t> школа, </a:t>
                      </a:r>
                      <a:r>
                        <a:rPr lang="ru-RU" sz="1100" dirty="0" err="1" smtClean="0">
                          <a:latin typeface="Times New Roman" pitchFamily="18" charset="0"/>
                          <a:cs typeface="Times New Roman" pitchFamily="18" charset="0"/>
                        </a:rPr>
                        <a:t>ысыаах</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10 000 руб.</a:t>
                      </a:r>
                      <a:endParaRPr lang="ru-RU" sz="1100" dirty="0">
                        <a:latin typeface="Times New Roman" pitchFamily="18" charset="0"/>
                        <a:cs typeface="Times New Roman" pitchFamily="18" charset="0"/>
                      </a:endParaRPr>
                    </a:p>
                  </a:txBody>
                  <a:tcPr anchor="ctr"/>
                </a:tc>
              </a:tr>
              <a:tr h="370840">
                <a:tc>
                  <a:txBody>
                    <a:bodyPr/>
                    <a:lstStyle/>
                    <a:p>
                      <a:r>
                        <a:rPr lang="ru-RU" sz="1100" dirty="0" smtClean="0">
                          <a:latin typeface="Times New Roman" pitchFamily="18" charset="0"/>
                          <a:cs typeface="Times New Roman" pitchFamily="18" charset="0"/>
                        </a:rPr>
                        <a:t>Спонсорская помощь</a:t>
                      </a:r>
                      <a:endParaRPr lang="ru-RU" sz="1100" dirty="0">
                        <a:latin typeface="Times New Roman" pitchFamily="18" charset="0"/>
                        <a:cs typeface="Times New Roman" pitchFamily="18" charset="0"/>
                      </a:endParaRPr>
                    </a:p>
                  </a:txBody>
                  <a:tcPr/>
                </a:tc>
                <a:tc>
                  <a:txBody>
                    <a:bodyPr/>
                    <a:lstStyle/>
                    <a:p>
                      <a:r>
                        <a:rPr lang="ru-RU" sz="1100" dirty="0" err="1" smtClean="0">
                          <a:latin typeface="Times New Roman" pitchFamily="18" charset="0"/>
                          <a:cs typeface="Times New Roman" pitchFamily="18" charset="0"/>
                        </a:rPr>
                        <a:t>Мегино-Кангаласский</a:t>
                      </a:r>
                      <a:r>
                        <a:rPr lang="ru-RU" sz="1100" dirty="0" smtClean="0">
                          <a:latin typeface="Times New Roman" pitchFamily="18" charset="0"/>
                          <a:cs typeface="Times New Roman" pitchFamily="18" charset="0"/>
                        </a:rPr>
                        <a:t> улус,  </a:t>
                      </a:r>
                      <a:r>
                        <a:rPr lang="ru-RU" sz="1100" dirty="0" err="1" smtClean="0">
                          <a:latin typeface="Times New Roman" pitchFamily="18" charset="0"/>
                          <a:cs typeface="Times New Roman" pitchFamily="18" charset="0"/>
                        </a:rPr>
                        <a:t>Маттинский</a:t>
                      </a:r>
                      <a:r>
                        <a:rPr lang="ru-RU" sz="1100" dirty="0" smtClean="0">
                          <a:latin typeface="Times New Roman" pitchFamily="18" charset="0"/>
                          <a:cs typeface="Times New Roman" pitchFamily="18" charset="0"/>
                        </a:rPr>
                        <a:t> детский сад</a:t>
                      </a:r>
                      <a:endParaRPr lang="ru-RU" sz="110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Цветной принтер</a:t>
                      </a:r>
                      <a:endParaRPr lang="ru-RU" sz="1100" dirty="0">
                        <a:latin typeface="Times New Roman" pitchFamily="18" charset="0"/>
                        <a:cs typeface="Times New Roman" pitchFamily="18" charset="0"/>
                      </a:endParaRPr>
                    </a:p>
                  </a:txBody>
                  <a:tcPr anchor="ctr"/>
                </a:tc>
              </a:tr>
            </a:tbl>
          </a:graphicData>
        </a:graphic>
      </p:graphicFrame>
    </p:spTree>
  </p:cSld>
  <p:clrMapOvr>
    <a:masterClrMapping/>
  </p:clrMapOvr>
  <p:transition spd="med" advClick="0" advTm="15000">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1" descr="16-10-03-003"/>
          <p:cNvPicPr>
            <a:picLocks noChangeAspect="1" noChangeArrowheads="1"/>
          </p:cNvPicPr>
          <p:nvPr/>
        </p:nvPicPr>
        <p:blipFill>
          <a:blip r:embed="rId2">
            <a:lum bright="20000" contrast="20000"/>
          </a:blip>
          <a:srcRect l="4913" b="7683"/>
          <a:stretch>
            <a:fillRect/>
          </a:stretch>
        </p:blipFill>
        <p:spPr bwMode="auto">
          <a:xfrm>
            <a:off x="0" y="-214338"/>
            <a:ext cx="9144000" cy="7072338"/>
          </a:xfrm>
          <a:prstGeom prst="rect">
            <a:avLst/>
          </a:prstGeom>
          <a:noFill/>
          <a:ln w="9525">
            <a:noFill/>
            <a:miter lim="800000"/>
            <a:headEnd/>
            <a:tailEnd/>
          </a:ln>
        </p:spPr>
      </p:pic>
      <p:sp>
        <p:nvSpPr>
          <p:cNvPr id="14" name="Текст 13"/>
          <p:cNvSpPr>
            <a:spLocks noGrp="1"/>
          </p:cNvSpPr>
          <p:nvPr>
            <p:ph type="body" sz="half" idx="1"/>
          </p:nvPr>
        </p:nvSpPr>
        <p:spPr>
          <a:xfrm>
            <a:off x="1571604" y="0"/>
            <a:ext cx="7429552" cy="6357982"/>
          </a:xfrm>
        </p:spPr>
        <p:txBody>
          <a:bodyPr>
            <a:normAutofit/>
          </a:bodyPr>
          <a:lstStyle/>
          <a:p>
            <a:pPr algn="ctr">
              <a:buNone/>
            </a:pPr>
            <a:endParaRPr lang="ru-RU" sz="1300" b="1" dirty="0">
              <a:solidFill>
                <a:srgbClr val="002060"/>
              </a:solidFill>
              <a:latin typeface="Times New Roman" pitchFamily="18" charset="0"/>
              <a:cs typeface="Times New Roman" pitchFamily="18" charset="0"/>
            </a:endParaRPr>
          </a:p>
          <a:p>
            <a:pPr algn="just">
              <a:buNone/>
            </a:pPr>
            <a:endParaRPr lang="ru-RU" sz="1300" b="1" dirty="0">
              <a:solidFill>
                <a:srgbClr val="002060"/>
              </a:solidFill>
              <a:latin typeface="Times New Roman" pitchFamily="18" charset="0"/>
              <a:cs typeface="Times New Roman" pitchFamily="18" charset="0"/>
            </a:endParaRPr>
          </a:p>
        </p:txBody>
      </p:sp>
      <p:pic>
        <p:nvPicPr>
          <p:cNvPr id="1026" name="Picture 2" descr="F:\DSC09712.JPG"/>
          <p:cNvPicPr>
            <a:picLocks noChangeAspect="1" noChangeArrowheads="1"/>
          </p:cNvPicPr>
          <p:nvPr/>
        </p:nvPicPr>
        <p:blipFill>
          <a:blip r:embed="rId3" cstate="print"/>
          <a:srcRect/>
          <a:stretch>
            <a:fillRect/>
          </a:stretch>
        </p:blipFill>
        <p:spPr bwMode="auto">
          <a:xfrm>
            <a:off x="214282" y="-142900"/>
            <a:ext cx="2282799" cy="1428760"/>
          </a:xfrm>
          <a:prstGeom prst="rect">
            <a:avLst/>
          </a:prstGeom>
          <a:ln>
            <a:noFill/>
          </a:ln>
          <a:effectLst>
            <a:softEdge rad="112500"/>
          </a:effectLst>
        </p:spPr>
      </p:pic>
      <p:pic>
        <p:nvPicPr>
          <p:cNvPr id="1027" name="Picture 3" descr="F:\DSC09710.JPG"/>
          <p:cNvPicPr>
            <a:picLocks noChangeAspect="1" noChangeArrowheads="1"/>
          </p:cNvPicPr>
          <p:nvPr/>
        </p:nvPicPr>
        <p:blipFill>
          <a:blip r:embed="rId4" cstate="print"/>
          <a:srcRect/>
          <a:stretch>
            <a:fillRect/>
          </a:stretch>
        </p:blipFill>
        <p:spPr bwMode="auto">
          <a:xfrm>
            <a:off x="4643438" y="-142900"/>
            <a:ext cx="2547095" cy="1428760"/>
          </a:xfrm>
          <a:prstGeom prst="rect">
            <a:avLst/>
          </a:prstGeom>
          <a:ln>
            <a:noFill/>
          </a:ln>
          <a:effectLst>
            <a:softEdge rad="112500"/>
          </a:effectLst>
        </p:spPr>
      </p:pic>
      <p:pic>
        <p:nvPicPr>
          <p:cNvPr id="1028" name="Picture 4" descr="C:\Users\0E7B~1\AppData\Local\Temp\Rar$DI00.540\IMG_6629.JPG"/>
          <p:cNvPicPr>
            <a:picLocks noChangeAspect="1" noChangeArrowheads="1"/>
          </p:cNvPicPr>
          <p:nvPr/>
        </p:nvPicPr>
        <p:blipFill>
          <a:blip r:embed="rId5" cstate="print"/>
          <a:srcRect/>
          <a:stretch>
            <a:fillRect/>
          </a:stretch>
        </p:blipFill>
        <p:spPr bwMode="auto">
          <a:xfrm>
            <a:off x="2500298" y="1285860"/>
            <a:ext cx="2143140" cy="1500198"/>
          </a:xfrm>
          <a:prstGeom prst="rect">
            <a:avLst/>
          </a:prstGeom>
          <a:ln>
            <a:noFill/>
          </a:ln>
          <a:effectLst>
            <a:softEdge rad="112500"/>
          </a:effectLst>
        </p:spPr>
      </p:pic>
      <p:pic>
        <p:nvPicPr>
          <p:cNvPr id="1029" name="Picture 5" descr="C:\Users\0E7B~1\AppData\Local\Temp\Rar$DI04.974\IMG_6633.JPG"/>
          <p:cNvPicPr>
            <a:picLocks noChangeAspect="1" noChangeArrowheads="1"/>
          </p:cNvPicPr>
          <p:nvPr/>
        </p:nvPicPr>
        <p:blipFill>
          <a:blip r:embed="rId6" cstate="print"/>
          <a:srcRect/>
          <a:stretch>
            <a:fillRect/>
          </a:stretch>
        </p:blipFill>
        <p:spPr bwMode="auto">
          <a:xfrm>
            <a:off x="2500298" y="-142898"/>
            <a:ext cx="2143140" cy="1428760"/>
          </a:xfrm>
          <a:prstGeom prst="rect">
            <a:avLst/>
          </a:prstGeom>
          <a:ln>
            <a:noFill/>
          </a:ln>
          <a:effectLst>
            <a:softEdge rad="112500"/>
          </a:effectLst>
        </p:spPr>
      </p:pic>
      <p:pic>
        <p:nvPicPr>
          <p:cNvPr id="1030" name="Picture 6" descr="C:\Users\0E7B~1\AppData\Local\Temp\Rar$DI07.260\IMG_6624.JPG"/>
          <p:cNvPicPr>
            <a:picLocks noChangeAspect="1" noChangeArrowheads="1"/>
          </p:cNvPicPr>
          <p:nvPr/>
        </p:nvPicPr>
        <p:blipFill>
          <a:blip r:embed="rId7" cstate="print"/>
          <a:srcRect/>
          <a:stretch>
            <a:fillRect/>
          </a:stretch>
        </p:blipFill>
        <p:spPr bwMode="auto">
          <a:xfrm>
            <a:off x="214282" y="1285860"/>
            <a:ext cx="2286016" cy="1524011"/>
          </a:xfrm>
          <a:prstGeom prst="rect">
            <a:avLst/>
          </a:prstGeom>
          <a:ln>
            <a:noFill/>
          </a:ln>
          <a:effectLst>
            <a:softEdge rad="112500"/>
          </a:effectLst>
        </p:spPr>
      </p:pic>
      <p:pic>
        <p:nvPicPr>
          <p:cNvPr id="17" name="Picture 73" descr="1234"/>
          <p:cNvPicPr>
            <a:picLocks noChangeAspect="1" noChangeArrowheads="1"/>
          </p:cNvPicPr>
          <p:nvPr>
            <p:ph sz="half" idx="2"/>
          </p:nvPr>
        </p:nvPicPr>
        <p:blipFill>
          <a:blip r:embed="rId8" cstate="print">
            <a:clrChange>
              <a:clrFrom>
                <a:srgbClr val="FFFFFF"/>
              </a:clrFrom>
              <a:clrTo>
                <a:srgbClr val="FFFFFF">
                  <a:alpha val="0"/>
                </a:srgbClr>
              </a:clrTo>
            </a:clrChange>
          </a:blip>
          <a:srcRect/>
          <a:stretch>
            <a:fillRect/>
          </a:stretch>
        </p:blipFill>
        <p:spPr>
          <a:xfrm>
            <a:off x="1714480" y="4357694"/>
            <a:ext cx="1928795" cy="1364284"/>
          </a:xfrm>
          <a:prstGeom prst="rect">
            <a:avLst/>
          </a:prstGeom>
          <a:ln>
            <a:noFill/>
          </a:ln>
          <a:effectLst>
            <a:outerShdw blurRad="292100" dist="139700" dir="2700000" algn="tl" rotWithShape="0">
              <a:srgbClr val="333333">
                <a:alpha val="65000"/>
              </a:srgbClr>
            </a:outerShdw>
          </a:effectLst>
        </p:spPr>
      </p:pic>
      <p:pic>
        <p:nvPicPr>
          <p:cNvPr id="18" name="Picture 28" descr="ики"/>
          <p:cNvPicPr>
            <a:picLocks noChangeAspect="1" noChangeArrowheads="1"/>
          </p:cNvPicPr>
          <p:nvPr>
            <p:ph sz="half" idx="1"/>
          </p:nvPr>
        </p:nvPicPr>
        <p:blipFill>
          <a:blip r:embed="rId9">
            <a:lum contrast="6000"/>
          </a:blip>
          <a:srcRect t="8142" r="37930" b="6361"/>
          <a:stretch>
            <a:fillRect/>
          </a:stretch>
        </p:blipFill>
        <p:spPr>
          <a:xfrm>
            <a:off x="7143768" y="-142900"/>
            <a:ext cx="1725613" cy="1436006"/>
          </a:xfrm>
          <a:prstGeom prst="rect">
            <a:avLst/>
          </a:prstGeom>
          <a:ln>
            <a:noFill/>
          </a:ln>
          <a:effectLst>
            <a:softEdge rad="112500"/>
          </a:effectLst>
        </p:spPr>
      </p:pic>
      <p:grpSp>
        <p:nvGrpSpPr>
          <p:cNvPr id="19" name="Group 13"/>
          <p:cNvGrpSpPr>
            <a:grpSpLocks/>
          </p:cNvGrpSpPr>
          <p:nvPr/>
        </p:nvGrpSpPr>
        <p:grpSpPr bwMode="auto">
          <a:xfrm>
            <a:off x="7072266" y="5286364"/>
            <a:ext cx="2071734" cy="1571636"/>
            <a:chOff x="113" y="2432"/>
            <a:chExt cx="2495" cy="1633"/>
          </a:xfrm>
          <a:effectLst/>
        </p:grpSpPr>
        <p:sp>
          <p:nvSpPr>
            <p:cNvPr id="20" name="Rectangle 14"/>
            <p:cNvSpPr>
              <a:spLocks noChangeArrowheads="1"/>
            </p:cNvSpPr>
            <p:nvPr/>
          </p:nvSpPr>
          <p:spPr bwMode="auto">
            <a:xfrm>
              <a:off x="113" y="2432"/>
              <a:ext cx="2495" cy="1633"/>
            </a:xfrm>
            <a:prstGeom prst="rect">
              <a:avLst/>
            </a:prstGeom>
            <a:solidFill>
              <a:srgbClr val="FAC0EF"/>
            </a:solidFill>
            <a:ln w="9525">
              <a:noFill/>
              <a:miter lim="800000"/>
              <a:headEnd/>
              <a:tailEnd/>
            </a:ln>
          </p:spPr>
          <p:txBody>
            <a:bodyPr wrap="none" anchor="ctr"/>
            <a:lstStyle/>
            <a:p>
              <a:endParaRPr lang="ru-RU"/>
            </a:p>
          </p:txBody>
        </p:sp>
        <p:pic>
          <p:nvPicPr>
            <p:cNvPr id="21" name="Picture 15" descr="ДСАШ ВасильеваИК Биология 8кл"/>
            <p:cNvPicPr>
              <a:picLocks noChangeAspect="1" noChangeArrowheads="1"/>
            </p:cNvPicPr>
            <p:nvPr/>
          </p:nvPicPr>
          <p:blipFill>
            <a:blip r:embed="rId10" cstate="print">
              <a:lum contrast="6000"/>
            </a:blip>
            <a:srcRect t="14256" r="12617" b="9644"/>
            <a:stretch>
              <a:fillRect/>
            </a:stretch>
          </p:blipFill>
          <p:spPr bwMode="auto">
            <a:xfrm>
              <a:off x="158" y="2460"/>
              <a:ext cx="2404" cy="1571"/>
            </a:xfrm>
            <a:prstGeom prst="rect">
              <a:avLst/>
            </a:prstGeom>
            <a:ln>
              <a:noFill/>
            </a:ln>
            <a:effectLst>
              <a:outerShdw blurRad="292100" dist="139700" dir="2700000" algn="tl" rotWithShape="0">
                <a:srgbClr val="333333">
                  <a:alpha val="65000"/>
                </a:srgbClr>
              </a:outerShdw>
            </a:effectLst>
          </p:spPr>
        </p:pic>
      </p:grpSp>
      <p:pic>
        <p:nvPicPr>
          <p:cNvPr id="22" name="Picture 34" descr="На природе вместе с коллегами"/>
          <p:cNvPicPr>
            <a:picLocks noChangeAspect="1" noChangeArrowheads="1"/>
          </p:cNvPicPr>
          <p:nvPr>
            <p:ph sz="quarter" idx="2"/>
          </p:nvPr>
        </p:nvPicPr>
        <p:blipFill>
          <a:blip r:embed="rId11" cstate="print">
            <a:lum bright="12000" contrast="12000"/>
          </a:blip>
          <a:srcRect l="8459" r="12979"/>
          <a:stretch>
            <a:fillRect/>
          </a:stretch>
        </p:blipFill>
        <p:spPr>
          <a:xfrm>
            <a:off x="6643702" y="2786058"/>
            <a:ext cx="2285984" cy="1941602"/>
          </a:xfrm>
          <a:prstGeom prst="rect">
            <a:avLst/>
          </a:prstGeom>
          <a:ln>
            <a:noFill/>
          </a:ln>
          <a:effectLst>
            <a:softEdge rad="112500"/>
          </a:effectLst>
        </p:spPr>
      </p:pic>
      <p:pic>
        <p:nvPicPr>
          <p:cNvPr id="1031" name="Picture 7" descr="C:\Users\учитель\Desktop\год села 2013\IMG_1933.JPG"/>
          <p:cNvPicPr>
            <a:picLocks noChangeAspect="1" noChangeArrowheads="1"/>
          </p:cNvPicPr>
          <p:nvPr/>
        </p:nvPicPr>
        <p:blipFill>
          <a:blip r:embed="rId12" cstate="print"/>
          <a:srcRect/>
          <a:stretch>
            <a:fillRect/>
          </a:stretch>
        </p:blipFill>
        <p:spPr bwMode="auto">
          <a:xfrm>
            <a:off x="4643438" y="1285860"/>
            <a:ext cx="2286016" cy="1571636"/>
          </a:xfrm>
          <a:prstGeom prst="rect">
            <a:avLst/>
          </a:prstGeom>
          <a:ln>
            <a:noFill/>
          </a:ln>
          <a:effectLst>
            <a:softEdge rad="112500"/>
          </a:effectLst>
        </p:spPr>
      </p:pic>
      <p:pic>
        <p:nvPicPr>
          <p:cNvPr id="1032" name="Picture 8" descr="C:\Users\учитель\Desktop\год села 2013\DSCN6461.JPG"/>
          <p:cNvPicPr>
            <a:picLocks noChangeAspect="1" noChangeArrowheads="1"/>
          </p:cNvPicPr>
          <p:nvPr/>
        </p:nvPicPr>
        <p:blipFill>
          <a:blip r:embed="rId13" cstate="print"/>
          <a:srcRect/>
          <a:stretch>
            <a:fillRect/>
          </a:stretch>
        </p:blipFill>
        <p:spPr bwMode="auto">
          <a:xfrm>
            <a:off x="2500298" y="2786058"/>
            <a:ext cx="2143140" cy="1500198"/>
          </a:xfrm>
          <a:prstGeom prst="rect">
            <a:avLst/>
          </a:prstGeom>
          <a:ln>
            <a:noFill/>
          </a:ln>
          <a:effectLst>
            <a:softEdge rad="112500"/>
          </a:effectLst>
        </p:spPr>
      </p:pic>
      <p:pic>
        <p:nvPicPr>
          <p:cNvPr id="1033" name="Picture 9" descr="C:\Users\учитель\Desktop\год села 2013\DSCN6484.JPG"/>
          <p:cNvPicPr>
            <a:picLocks noChangeAspect="1" noChangeArrowheads="1"/>
          </p:cNvPicPr>
          <p:nvPr/>
        </p:nvPicPr>
        <p:blipFill>
          <a:blip r:embed="rId14" cstate="print"/>
          <a:srcRect/>
          <a:stretch>
            <a:fillRect/>
          </a:stretch>
        </p:blipFill>
        <p:spPr bwMode="auto">
          <a:xfrm>
            <a:off x="214282" y="2786058"/>
            <a:ext cx="2286017" cy="1500198"/>
          </a:xfrm>
          <a:prstGeom prst="rect">
            <a:avLst/>
          </a:prstGeom>
          <a:ln>
            <a:noFill/>
          </a:ln>
          <a:effectLst>
            <a:softEdge rad="112500"/>
          </a:effectLst>
        </p:spPr>
      </p:pic>
      <p:pic>
        <p:nvPicPr>
          <p:cNvPr id="1035" name="Picture 11" descr="C:\Users\учитель\Desktop\год села 2013\DSCN6390.JPG"/>
          <p:cNvPicPr>
            <a:picLocks noChangeAspect="1" noChangeArrowheads="1"/>
          </p:cNvPicPr>
          <p:nvPr/>
        </p:nvPicPr>
        <p:blipFill>
          <a:blip r:embed="rId15" cstate="print"/>
          <a:srcRect/>
          <a:stretch>
            <a:fillRect/>
          </a:stretch>
        </p:blipFill>
        <p:spPr bwMode="auto">
          <a:xfrm>
            <a:off x="6929454" y="1285860"/>
            <a:ext cx="1928827" cy="1446620"/>
          </a:xfrm>
          <a:prstGeom prst="rect">
            <a:avLst/>
          </a:prstGeom>
          <a:ln>
            <a:noFill/>
          </a:ln>
          <a:effectLst>
            <a:softEdge rad="112500"/>
          </a:effectLst>
        </p:spPr>
      </p:pic>
      <p:grpSp>
        <p:nvGrpSpPr>
          <p:cNvPr id="28" name="Group 36"/>
          <p:cNvGrpSpPr>
            <a:grpSpLocks/>
          </p:cNvGrpSpPr>
          <p:nvPr/>
        </p:nvGrpSpPr>
        <p:grpSpPr bwMode="auto">
          <a:xfrm>
            <a:off x="2286001" y="4143380"/>
            <a:ext cx="3857636" cy="2714620"/>
            <a:chOff x="2848" y="1797"/>
            <a:chExt cx="3109" cy="2402"/>
          </a:xfrm>
        </p:grpSpPr>
        <p:grpSp>
          <p:nvGrpSpPr>
            <p:cNvPr id="29" name="Group 31"/>
            <p:cNvGrpSpPr>
              <a:grpSpLocks/>
            </p:cNvGrpSpPr>
            <p:nvPr/>
          </p:nvGrpSpPr>
          <p:grpSpPr bwMode="auto">
            <a:xfrm>
              <a:off x="2848" y="1797"/>
              <a:ext cx="3109" cy="2402"/>
              <a:chOff x="2756" y="1933"/>
              <a:chExt cx="3001" cy="2387"/>
            </a:xfrm>
          </p:grpSpPr>
          <p:pic>
            <p:nvPicPr>
              <p:cNvPr id="31" name="Picture 4" descr="карта copy"/>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2756" y="1933"/>
                <a:ext cx="2903" cy="2387"/>
              </a:xfrm>
              <a:prstGeom prst="rect">
                <a:avLst/>
              </a:prstGeom>
              <a:noFill/>
              <a:ln w="9525">
                <a:noFill/>
                <a:miter lim="800000"/>
                <a:headEnd/>
                <a:tailEnd/>
              </a:ln>
            </p:spPr>
          </p:pic>
          <p:grpSp>
            <p:nvGrpSpPr>
              <p:cNvPr id="32" name="Group 30"/>
              <p:cNvGrpSpPr>
                <a:grpSpLocks/>
              </p:cNvGrpSpPr>
              <p:nvPr/>
            </p:nvGrpSpPr>
            <p:grpSpPr bwMode="auto">
              <a:xfrm>
                <a:off x="3469" y="2115"/>
                <a:ext cx="2288" cy="1651"/>
                <a:chOff x="3469" y="2115"/>
                <a:chExt cx="2288" cy="1651"/>
              </a:xfrm>
            </p:grpSpPr>
            <p:sp>
              <p:nvSpPr>
                <p:cNvPr id="33" name="Text Box 9"/>
                <p:cNvSpPr txBox="1">
                  <a:spLocks noChangeArrowheads="1"/>
                </p:cNvSpPr>
                <p:nvPr/>
              </p:nvSpPr>
              <p:spPr bwMode="auto">
                <a:xfrm>
                  <a:off x="4648" y="2886"/>
                  <a:ext cx="1109" cy="244"/>
                </a:xfrm>
                <a:prstGeom prst="rect">
                  <a:avLst/>
                </a:prstGeom>
                <a:noFill/>
                <a:ln w="9525">
                  <a:noFill/>
                  <a:miter lim="800000"/>
                  <a:headEnd/>
                  <a:tailEnd/>
                </a:ln>
                <a:effectLst/>
              </p:spPr>
              <p:txBody>
                <a:bodyPr>
                  <a:spAutoFit/>
                </a:bodyPr>
                <a:lstStyle/>
                <a:p>
                  <a:pPr>
                    <a:spcBef>
                      <a:spcPct val="50000"/>
                    </a:spcBef>
                    <a:defRPr/>
                  </a:pPr>
                  <a:r>
                    <a:rPr lang="ru-RU" sz="1200" b="1" dirty="0">
                      <a:effectLst>
                        <a:outerShdw blurRad="38100" dist="38100" dir="2700000" algn="tl">
                          <a:srgbClr val="C0C0C0"/>
                        </a:outerShdw>
                      </a:effectLst>
                    </a:rPr>
                    <a:t>Соловьев</a:t>
                  </a:r>
                </a:p>
              </p:txBody>
            </p:sp>
            <p:sp>
              <p:nvSpPr>
                <p:cNvPr id="34" name="Text Box 10"/>
                <p:cNvSpPr txBox="1">
                  <a:spLocks noChangeArrowheads="1"/>
                </p:cNvSpPr>
                <p:nvPr/>
              </p:nvSpPr>
              <p:spPr bwMode="auto">
                <a:xfrm>
                  <a:off x="4107" y="2704"/>
                  <a:ext cx="1106" cy="244"/>
                </a:xfrm>
                <a:prstGeom prst="rect">
                  <a:avLst/>
                </a:prstGeom>
                <a:noFill/>
                <a:ln w="9525">
                  <a:noFill/>
                  <a:miter lim="800000"/>
                  <a:headEnd/>
                  <a:tailEnd/>
                </a:ln>
                <a:effectLst/>
              </p:spPr>
              <p:txBody>
                <a:bodyPr>
                  <a:spAutoFit/>
                </a:bodyPr>
                <a:lstStyle/>
                <a:p>
                  <a:pPr>
                    <a:spcBef>
                      <a:spcPct val="50000"/>
                    </a:spcBef>
                    <a:defRPr/>
                  </a:pPr>
                  <a:r>
                    <a:rPr lang="ru-RU" sz="1200" b="1">
                      <a:effectLst>
                        <a:outerShdw blurRad="38100" dist="38100" dir="2700000" algn="tl">
                          <a:srgbClr val="C0C0C0"/>
                        </a:outerShdw>
                      </a:effectLst>
                    </a:rPr>
                    <a:t>Мындагай</a:t>
                  </a:r>
                </a:p>
              </p:txBody>
            </p:sp>
            <p:sp>
              <p:nvSpPr>
                <p:cNvPr id="35" name="Rectangle 12"/>
                <p:cNvSpPr>
                  <a:spLocks noChangeArrowheads="1"/>
                </p:cNvSpPr>
                <p:nvPr/>
              </p:nvSpPr>
              <p:spPr bwMode="auto">
                <a:xfrm>
                  <a:off x="3694" y="3157"/>
                  <a:ext cx="604" cy="406"/>
                </a:xfrm>
                <a:prstGeom prst="rect">
                  <a:avLst/>
                </a:prstGeom>
                <a:noFill/>
                <a:ln w="9525">
                  <a:noFill/>
                  <a:miter lim="800000"/>
                  <a:headEnd/>
                  <a:tailEnd/>
                </a:ln>
                <a:effectLst/>
              </p:spPr>
              <p:txBody>
                <a:bodyPr wrap="none">
                  <a:spAutoFit/>
                </a:bodyPr>
                <a:lstStyle/>
                <a:p>
                  <a:pPr>
                    <a:defRPr/>
                  </a:pPr>
                  <a:r>
                    <a:rPr lang="ru-RU" sz="1200" b="1">
                      <a:effectLst>
                        <a:outerShdw blurRad="38100" dist="38100" dir="2700000" algn="tl">
                          <a:srgbClr val="C0C0C0"/>
                        </a:outerShdw>
                      </a:effectLst>
                    </a:rPr>
                    <a:t>Мяндигэ</a:t>
                  </a:r>
                  <a:br>
                    <a:rPr lang="ru-RU" sz="1200" b="1">
                      <a:effectLst>
                        <a:outerShdw blurRad="38100" dist="38100" dir="2700000" algn="tl">
                          <a:srgbClr val="C0C0C0"/>
                        </a:outerShdw>
                      </a:effectLst>
                    </a:rPr>
                  </a:br>
                  <a:endParaRPr lang="ru-RU" sz="1200" b="1">
                    <a:effectLst>
                      <a:outerShdw blurRad="38100" dist="38100" dir="2700000" algn="tl">
                        <a:srgbClr val="C0C0C0"/>
                      </a:outerShdw>
                    </a:effectLst>
                  </a:endParaRPr>
                </a:p>
              </p:txBody>
            </p:sp>
            <p:sp>
              <p:nvSpPr>
                <p:cNvPr id="36" name="Rectangle 13"/>
                <p:cNvSpPr>
                  <a:spLocks noChangeArrowheads="1"/>
                </p:cNvSpPr>
                <p:nvPr/>
              </p:nvSpPr>
              <p:spPr bwMode="auto">
                <a:xfrm>
                  <a:off x="4149" y="3522"/>
                  <a:ext cx="657" cy="244"/>
                </a:xfrm>
                <a:prstGeom prst="rect">
                  <a:avLst/>
                </a:prstGeom>
                <a:noFill/>
                <a:ln w="9525">
                  <a:noFill/>
                  <a:miter lim="800000"/>
                  <a:headEnd/>
                  <a:tailEnd/>
                </a:ln>
                <a:effectLst/>
              </p:spPr>
              <p:txBody>
                <a:bodyPr wrap="none">
                  <a:spAutoFit/>
                </a:bodyPr>
                <a:lstStyle/>
                <a:p>
                  <a:pPr>
                    <a:defRPr/>
                  </a:pPr>
                  <a:r>
                    <a:rPr lang="ru-RU" sz="1200" b="1">
                      <a:effectLst>
                        <a:outerShdw blurRad="38100" dist="38100" dir="2700000" algn="tl">
                          <a:srgbClr val="C0C0C0"/>
                        </a:outerShdw>
                      </a:effectLst>
                    </a:rPr>
                    <a:t>Соморсун</a:t>
                  </a:r>
                </a:p>
              </p:txBody>
            </p:sp>
            <p:sp>
              <p:nvSpPr>
                <p:cNvPr id="37" name="Rectangle 14"/>
                <p:cNvSpPr>
                  <a:spLocks noChangeArrowheads="1"/>
                </p:cNvSpPr>
                <p:nvPr/>
              </p:nvSpPr>
              <p:spPr bwMode="auto">
                <a:xfrm>
                  <a:off x="4512" y="3248"/>
                  <a:ext cx="624" cy="244"/>
                </a:xfrm>
                <a:prstGeom prst="rect">
                  <a:avLst/>
                </a:prstGeom>
                <a:noFill/>
                <a:ln w="9525">
                  <a:noFill/>
                  <a:miter lim="800000"/>
                  <a:headEnd/>
                  <a:tailEnd/>
                </a:ln>
                <a:effectLst/>
              </p:spPr>
              <p:txBody>
                <a:bodyPr wrap="none">
                  <a:spAutoFit/>
                </a:bodyPr>
                <a:lstStyle/>
                <a:p>
                  <a:pPr>
                    <a:defRPr/>
                  </a:pPr>
                  <a:r>
                    <a:rPr lang="ru-RU" sz="1200" b="1">
                      <a:effectLst>
                        <a:outerShdw blurRad="38100" dist="38100" dir="2700000" algn="tl">
                          <a:srgbClr val="C0C0C0"/>
                        </a:outerShdw>
                      </a:effectLst>
                    </a:rPr>
                    <a:t>Сэргэ-Бэс</a:t>
                  </a:r>
                </a:p>
              </p:txBody>
            </p:sp>
            <p:sp>
              <p:nvSpPr>
                <p:cNvPr id="38" name="Rectangle 15"/>
                <p:cNvSpPr>
                  <a:spLocks noChangeArrowheads="1"/>
                </p:cNvSpPr>
                <p:nvPr/>
              </p:nvSpPr>
              <p:spPr bwMode="auto">
                <a:xfrm>
                  <a:off x="3469" y="3385"/>
                  <a:ext cx="547" cy="244"/>
                </a:xfrm>
                <a:prstGeom prst="rect">
                  <a:avLst/>
                </a:prstGeom>
                <a:noFill/>
                <a:ln w="9525">
                  <a:noFill/>
                  <a:miter lim="800000"/>
                  <a:headEnd/>
                  <a:tailEnd/>
                </a:ln>
                <a:effectLst/>
              </p:spPr>
              <p:txBody>
                <a:bodyPr wrap="none">
                  <a:spAutoFit/>
                </a:bodyPr>
                <a:lstStyle/>
                <a:p>
                  <a:pPr>
                    <a:defRPr/>
                  </a:pPr>
                  <a:r>
                    <a:rPr lang="ru-RU" sz="1200" b="1" dirty="0" err="1">
                      <a:effectLst>
                        <a:outerShdw blurRad="38100" dist="38100" dir="2700000" algn="tl">
                          <a:srgbClr val="C0C0C0"/>
                        </a:outerShdw>
                      </a:effectLst>
                    </a:rPr>
                    <a:t>Сулгачи</a:t>
                  </a:r>
                  <a:endParaRPr lang="ru-RU" sz="1200" b="1" dirty="0">
                    <a:effectLst>
                      <a:outerShdw blurRad="38100" dist="38100" dir="2700000" algn="tl">
                        <a:srgbClr val="C0C0C0"/>
                      </a:outerShdw>
                    </a:effectLst>
                  </a:endParaRPr>
                </a:p>
              </p:txBody>
            </p:sp>
            <p:sp>
              <p:nvSpPr>
                <p:cNvPr id="39" name="Oval 16"/>
                <p:cNvSpPr>
                  <a:spLocks noChangeArrowheads="1"/>
                </p:cNvSpPr>
                <p:nvPr/>
              </p:nvSpPr>
              <p:spPr bwMode="auto">
                <a:xfrm>
                  <a:off x="5057" y="2523"/>
                  <a:ext cx="91" cy="91"/>
                </a:xfrm>
                <a:prstGeom prst="ellipse">
                  <a:avLst/>
                </a:prstGeom>
                <a:solidFill>
                  <a:srgbClr val="FF0000"/>
                </a:solidFill>
                <a:ln w="9525">
                  <a:solidFill>
                    <a:schemeClr val="tx1"/>
                  </a:solidFill>
                  <a:round/>
                  <a:headEnd/>
                  <a:tailEnd/>
                </a:ln>
                <a:effectLst/>
              </p:spPr>
              <p:txBody>
                <a:bodyPr wrap="none" anchor="ctr"/>
                <a:lstStyle/>
                <a:p>
                  <a:pPr>
                    <a:defRPr/>
                  </a:pPr>
                  <a:endParaRPr lang="ru-RU" sz="1200">
                    <a:solidFill>
                      <a:srgbClr val="FF0000"/>
                    </a:solidFill>
                    <a:effectLst>
                      <a:outerShdw blurRad="38100" dist="38100" dir="2700000" algn="tl">
                        <a:srgbClr val="000000"/>
                      </a:outerShdw>
                    </a:effectLst>
                  </a:endParaRPr>
                </a:p>
              </p:txBody>
            </p:sp>
            <p:sp>
              <p:nvSpPr>
                <p:cNvPr id="40" name="Oval 17"/>
                <p:cNvSpPr>
                  <a:spLocks noChangeArrowheads="1"/>
                </p:cNvSpPr>
                <p:nvPr/>
              </p:nvSpPr>
              <p:spPr bwMode="auto">
                <a:xfrm>
                  <a:off x="4332" y="3158"/>
                  <a:ext cx="91" cy="91"/>
                </a:xfrm>
                <a:prstGeom prst="ellipse">
                  <a:avLst/>
                </a:prstGeom>
                <a:solidFill>
                  <a:srgbClr val="FF0000"/>
                </a:solidFill>
                <a:ln w="9525">
                  <a:solidFill>
                    <a:schemeClr val="tx1"/>
                  </a:solidFill>
                  <a:round/>
                  <a:headEnd/>
                  <a:tailEnd/>
                </a:ln>
                <a:effectLst/>
              </p:spPr>
              <p:txBody>
                <a:bodyPr wrap="none" anchor="ctr"/>
                <a:lstStyle/>
                <a:p>
                  <a:pPr>
                    <a:defRPr/>
                  </a:pPr>
                  <a:endParaRPr lang="ru-RU" sz="1200">
                    <a:solidFill>
                      <a:srgbClr val="FF0000"/>
                    </a:solidFill>
                    <a:effectLst>
                      <a:outerShdw blurRad="38100" dist="38100" dir="2700000" algn="tl">
                        <a:srgbClr val="000000"/>
                      </a:outerShdw>
                    </a:effectLst>
                  </a:endParaRPr>
                </a:p>
              </p:txBody>
            </p:sp>
            <p:sp>
              <p:nvSpPr>
                <p:cNvPr id="41" name="Oval 18"/>
                <p:cNvSpPr>
                  <a:spLocks noChangeArrowheads="1"/>
                </p:cNvSpPr>
                <p:nvPr/>
              </p:nvSpPr>
              <p:spPr bwMode="auto">
                <a:xfrm>
                  <a:off x="4558" y="3203"/>
                  <a:ext cx="91" cy="91"/>
                </a:xfrm>
                <a:prstGeom prst="ellipse">
                  <a:avLst/>
                </a:prstGeom>
                <a:solidFill>
                  <a:srgbClr val="FF0000"/>
                </a:solidFill>
                <a:ln w="9525">
                  <a:solidFill>
                    <a:schemeClr val="tx1"/>
                  </a:solidFill>
                  <a:round/>
                  <a:headEnd/>
                  <a:tailEnd/>
                </a:ln>
                <a:effectLst/>
              </p:spPr>
              <p:txBody>
                <a:bodyPr wrap="none" anchor="ctr"/>
                <a:lstStyle/>
                <a:p>
                  <a:pPr>
                    <a:defRPr/>
                  </a:pPr>
                  <a:endParaRPr lang="ru-RU" sz="1200">
                    <a:solidFill>
                      <a:srgbClr val="FF0000"/>
                    </a:solidFill>
                    <a:effectLst>
                      <a:outerShdw blurRad="38100" dist="38100" dir="2700000" algn="tl">
                        <a:srgbClr val="000000"/>
                      </a:outerShdw>
                    </a:effectLst>
                  </a:endParaRPr>
                </a:p>
              </p:txBody>
            </p:sp>
            <p:sp>
              <p:nvSpPr>
                <p:cNvPr id="42" name="Oval 19"/>
                <p:cNvSpPr>
                  <a:spLocks noChangeArrowheads="1"/>
                </p:cNvSpPr>
                <p:nvPr/>
              </p:nvSpPr>
              <p:spPr bwMode="auto">
                <a:xfrm>
                  <a:off x="4558" y="2976"/>
                  <a:ext cx="91" cy="91"/>
                </a:xfrm>
                <a:prstGeom prst="ellipse">
                  <a:avLst/>
                </a:prstGeom>
                <a:solidFill>
                  <a:srgbClr val="FF0000"/>
                </a:solidFill>
                <a:ln w="9525">
                  <a:solidFill>
                    <a:schemeClr val="tx1"/>
                  </a:solidFill>
                  <a:round/>
                  <a:headEnd/>
                  <a:tailEnd/>
                </a:ln>
                <a:effectLst/>
              </p:spPr>
              <p:txBody>
                <a:bodyPr wrap="none" anchor="ctr"/>
                <a:lstStyle/>
                <a:p>
                  <a:pPr>
                    <a:defRPr/>
                  </a:pPr>
                  <a:endParaRPr lang="ru-RU" sz="1200">
                    <a:solidFill>
                      <a:srgbClr val="FF0000"/>
                    </a:solidFill>
                    <a:effectLst>
                      <a:outerShdw blurRad="38100" dist="38100" dir="2700000" algn="tl">
                        <a:srgbClr val="000000"/>
                      </a:outerShdw>
                    </a:effectLst>
                  </a:endParaRPr>
                </a:p>
              </p:txBody>
            </p:sp>
            <p:sp>
              <p:nvSpPr>
                <p:cNvPr id="43" name="Oval 23"/>
                <p:cNvSpPr>
                  <a:spLocks noChangeArrowheads="1"/>
                </p:cNvSpPr>
                <p:nvPr/>
              </p:nvSpPr>
              <p:spPr bwMode="auto">
                <a:xfrm>
                  <a:off x="4377" y="3430"/>
                  <a:ext cx="91" cy="91"/>
                </a:xfrm>
                <a:prstGeom prst="ellipse">
                  <a:avLst/>
                </a:prstGeom>
                <a:solidFill>
                  <a:srgbClr val="FF0000"/>
                </a:solidFill>
                <a:ln w="9525">
                  <a:solidFill>
                    <a:schemeClr val="tx1"/>
                  </a:solidFill>
                  <a:round/>
                  <a:headEnd/>
                  <a:tailEnd/>
                </a:ln>
                <a:effectLst/>
              </p:spPr>
              <p:txBody>
                <a:bodyPr wrap="none" anchor="ctr"/>
                <a:lstStyle/>
                <a:p>
                  <a:pPr>
                    <a:defRPr/>
                  </a:pPr>
                  <a:endParaRPr lang="ru-RU" sz="1200">
                    <a:solidFill>
                      <a:srgbClr val="FF0000"/>
                    </a:solidFill>
                    <a:effectLst>
                      <a:outerShdw blurRad="38100" dist="38100" dir="2700000" algn="tl">
                        <a:srgbClr val="000000"/>
                      </a:outerShdw>
                    </a:effectLst>
                  </a:endParaRPr>
                </a:p>
              </p:txBody>
            </p:sp>
            <p:sp>
              <p:nvSpPr>
                <p:cNvPr id="44" name="Oval 24"/>
                <p:cNvSpPr>
                  <a:spLocks noChangeArrowheads="1"/>
                </p:cNvSpPr>
                <p:nvPr/>
              </p:nvSpPr>
              <p:spPr bwMode="auto">
                <a:xfrm>
                  <a:off x="4059" y="3385"/>
                  <a:ext cx="91" cy="91"/>
                </a:xfrm>
                <a:prstGeom prst="ellipse">
                  <a:avLst/>
                </a:prstGeom>
                <a:solidFill>
                  <a:srgbClr val="FF0000"/>
                </a:solidFill>
                <a:ln w="9525">
                  <a:solidFill>
                    <a:schemeClr val="tx1"/>
                  </a:solidFill>
                  <a:round/>
                  <a:headEnd/>
                  <a:tailEnd/>
                </a:ln>
                <a:effectLst/>
              </p:spPr>
              <p:txBody>
                <a:bodyPr wrap="none" anchor="ctr"/>
                <a:lstStyle/>
                <a:p>
                  <a:pPr>
                    <a:defRPr/>
                  </a:pPr>
                  <a:endParaRPr lang="ru-RU" sz="1200">
                    <a:solidFill>
                      <a:srgbClr val="FF0000"/>
                    </a:solidFill>
                    <a:effectLst>
                      <a:outerShdw blurRad="38100" dist="38100" dir="2700000" algn="tl">
                        <a:srgbClr val="000000"/>
                      </a:outerShdw>
                    </a:effectLst>
                  </a:endParaRPr>
                </a:p>
              </p:txBody>
            </p:sp>
            <p:sp>
              <p:nvSpPr>
                <p:cNvPr id="45" name="Oval 25"/>
                <p:cNvSpPr>
                  <a:spLocks noChangeArrowheads="1"/>
                </p:cNvSpPr>
                <p:nvPr/>
              </p:nvSpPr>
              <p:spPr bwMode="auto">
                <a:xfrm>
                  <a:off x="5284" y="2658"/>
                  <a:ext cx="91" cy="92"/>
                </a:xfrm>
                <a:prstGeom prst="ellipse">
                  <a:avLst/>
                </a:prstGeom>
                <a:solidFill>
                  <a:srgbClr val="FF0000"/>
                </a:solidFill>
                <a:ln w="9525">
                  <a:solidFill>
                    <a:schemeClr val="tx1"/>
                  </a:solidFill>
                  <a:round/>
                  <a:headEnd/>
                  <a:tailEnd/>
                </a:ln>
                <a:effectLst/>
              </p:spPr>
              <p:txBody>
                <a:bodyPr wrap="none" anchor="ctr"/>
                <a:lstStyle/>
                <a:p>
                  <a:pPr>
                    <a:defRPr/>
                  </a:pPr>
                  <a:endParaRPr lang="ru-RU" sz="1200">
                    <a:solidFill>
                      <a:srgbClr val="FF0000"/>
                    </a:solidFill>
                    <a:effectLst>
                      <a:outerShdw blurRad="38100" dist="38100" dir="2700000" algn="tl">
                        <a:srgbClr val="000000"/>
                      </a:outerShdw>
                    </a:effectLst>
                  </a:endParaRPr>
                </a:p>
              </p:txBody>
            </p:sp>
            <p:sp>
              <p:nvSpPr>
                <p:cNvPr id="46" name="Text Box 26"/>
                <p:cNvSpPr txBox="1">
                  <a:spLocks noChangeArrowheads="1"/>
                </p:cNvSpPr>
                <p:nvPr/>
              </p:nvSpPr>
              <p:spPr bwMode="auto">
                <a:xfrm>
                  <a:off x="4557" y="2115"/>
                  <a:ext cx="1111" cy="244"/>
                </a:xfrm>
                <a:prstGeom prst="rect">
                  <a:avLst/>
                </a:prstGeom>
                <a:noFill/>
                <a:ln w="9525">
                  <a:noFill/>
                  <a:miter lim="800000"/>
                  <a:headEnd/>
                  <a:tailEnd/>
                </a:ln>
                <a:effectLst/>
              </p:spPr>
              <p:txBody>
                <a:bodyPr>
                  <a:spAutoFit/>
                </a:bodyPr>
                <a:lstStyle/>
                <a:p>
                  <a:pPr>
                    <a:spcBef>
                      <a:spcPct val="50000"/>
                    </a:spcBef>
                    <a:defRPr/>
                  </a:pPr>
                  <a:r>
                    <a:rPr lang="ru-RU" sz="1200" b="1" dirty="0" err="1">
                      <a:effectLst>
                        <a:outerShdw blurRad="38100" dist="38100" dir="2700000" algn="tl">
                          <a:srgbClr val="C0C0C0"/>
                        </a:outerShdw>
                      </a:effectLst>
                    </a:rPr>
                    <a:t>Чычымах</a:t>
                  </a:r>
                  <a:endParaRPr lang="ru-RU" sz="1200" b="1" dirty="0">
                    <a:effectLst>
                      <a:outerShdw blurRad="38100" dist="38100" dir="2700000" algn="tl">
                        <a:srgbClr val="C0C0C0"/>
                      </a:outerShdw>
                    </a:effectLst>
                  </a:endParaRPr>
                </a:p>
              </p:txBody>
            </p:sp>
            <p:sp>
              <p:nvSpPr>
                <p:cNvPr id="47" name="Text Box 27"/>
                <p:cNvSpPr txBox="1">
                  <a:spLocks noChangeArrowheads="1"/>
                </p:cNvSpPr>
                <p:nvPr/>
              </p:nvSpPr>
              <p:spPr bwMode="auto">
                <a:xfrm>
                  <a:off x="4104" y="2478"/>
                  <a:ext cx="1110" cy="244"/>
                </a:xfrm>
                <a:prstGeom prst="rect">
                  <a:avLst/>
                </a:prstGeom>
                <a:noFill/>
                <a:ln w="9525">
                  <a:noFill/>
                  <a:miter lim="800000"/>
                  <a:headEnd/>
                  <a:tailEnd/>
                </a:ln>
                <a:effectLst/>
              </p:spPr>
              <p:txBody>
                <a:bodyPr>
                  <a:spAutoFit/>
                </a:bodyPr>
                <a:lstStyle/>
                <a:p>
                  <a:pPr>
                    <a:spcBef>
                      <a:spcPct val="50000"/>
                    </a:spcBef>
                    <a:defRPr/>
                  </a:pPr>
                  <a:r>
                    <a:rPr lang="ru-RU" sz="1200" b="1">
                      <a:effectLst>
                        <a:outerShdw blurRad="38100" dist="38100" dir="2700000" algn="tl">
                          <a:srgbClr val="C0C0C0"/>
                        </a:outerShdw>
                      </a:effectLst>
                    </a:rPr>
                    <a:t>Чымнаи</a:t>
                  </a:r>
                </a:p>
              </p:txBody>
            </p:sp>
          </p:grpSp>
        </p:grpSp>
        <p:sp>
          <p:nvSpPr>
            <p:cNvPr id="30" name="Oval 20"/>
            <p:cNvSpPr>
              <a:spLocks noChangeArrowheads="1"/>
            </p:cNvSpPr>
            <p:nvPr/>
          </p:nvSpPr>
          <p:spPr bwMode="auto">
            <a:xfrm>
              <a:off x="5057" y="2614"/>
              <a:ext cx="90" cy="91"/>
            </a:xfrm>
            <a:prstGeom prst="ellipse">
              <a:avLst/>
            </a:prstGeom>
            <a:solidFill>
              <a:srgbClr val="FF0000"/>
            </a:solidFill>
            <a:ln w="9525">
              <a:solidFill>
                <a:schemeClr val="tx1"/>
              </a:solidFill>
              <a:round/>
              <a:headEnd/>
              <a:tailEnd/>
            </a:ln>
            <a:effectLst/>
          </p:spPr>
          <p:txBody>
            <a:bodyPr wrap="none" anchor="ctr"/>
            <a:lstStyle/>
            <a:p>
              <a:pPr>
                <a:defRPr/>
              </a:pPr>
              <a:endParaRPr lang="ru-RU" sz="1200">
                <a:solidFill>
                  <a:srgbClr val="FF0000"/>
                </a:solidFill>
                <a:effectLst>
                  <a:outerShdw blurRad="38100" dist="38100" dir="2700000" algn="tl">
                    <a:srgbClr val="000000"/>
                  </a:outerShdw>
                </a:effectLst>
              </a:endParaRPr>
            </a:p>
          </p:txBody>
        </p:sp>
      </p:grpSp>
      <p:pic>
        <p:nvPicPr>
          <p:cNvPr id="1036" name="Picture 12" descr="C:\Users\учитель\Desktop\год села 2013\DSCN6384.JPG"/>
          <p:cNvPicPr>
            <a:picLocks noChangeAspect="1" noChangeArrowheads="1"/>
          </p:cNvPicPr>
          <p:nvPr/>
        </p:nvPicPr>
        <p:blipFill>
          <a:blip r:embed="rId17" cstate="print"/>
          <a:srcRect/>
          <a:stretch>
            <a:fillRect/>
          </a:stretch>
        </p:blipFill>
        <p:spPr bwMode="auto">
          <a:xfrm>
            <a:off x="4643438" y="2786058"/>
            <a:ext cx="1928826" cy="1428760"/>
          </a:xfrm>
          <a:prstGeom prst="rect">
            <a:avLst/>
          </a:prstGeom>
          <a:ln>
            <a:noFill/>
          </a:ln>
          <a:effectLst>
            <a:softEdge rad="112500"/>
          </a:effectLst>
        </p:spPr>
      </p:pic>
      <p:pic>
        <p:nvPicPr>
          <p:cNvPr id="1037" name="Picture 13" descr="C:\Users\учитель\Desktop\год села 2013\IMG_1922.JPG"/>
          <p:cNvPicPr>
            <a:picLocks noChangeAspect="1" noChangeArrowheads="1"/>
          </p:cNvPicPr>
          <p:nvPr/>
        </p:nvPicPr>
        <p:blipFill>
          <a:blip r:embed="rId18" cstate="print"/>
          <a:srcRect/>
          <a:stretch>
            <a:fillRect/>
          </a:stretch>
        </p:blipFill>
        <p:spPr bwMode="auto">
          <a:xfrm>
            <a:off x="5214942" y="5381668"/>
            <a:ext cx="1968443" cy="1476332"/>
          </a:xfrm>
          <a:prstGeom prst="rect">
            <a:avLst/>
          </a:prstGeom>
          <a:ln>
            <a:noFill/>
          </a:ln>
          <a:effectLst>
            <a:softEdge rad="112500"/>
          </a:effectLst>
        </p:spPr>
      </p:pic>
      <p:pic>
        <p:nvPicPr>
          <p:cNvPr id="1038" name="Picture 14" descr="C:\Users\учитель\Desktop\год села 2013\IMG_1930.JPG"/>
          <p:cNvPicPr>
            <a:picLocks noChangeAspect="1" noChangeArrowheads="1"/>
          </p:cNvPicPr>
          <p:nvPr/>
        </p:nvPicPr>
        <p:blipFill>
          <a:blip r:embed="rId19" cstate="print"/>
          <a:srcRect/>
          <a:stretch>
            <a:fillRect/>
          </a:stretch>
        </p:blipFill>
        <p:spPr bwMode="auto">
          <a:xfrm>
            <a:off x="0" y="5411404"/>
            <a:ext cx="1928793" cy="1446595"/>
          </a:xfrm>
          <a:prstGeom prst="rect">
            <a:avLst/>
          </a:prstGeom>
          <a:ln>
            <a:noFill/>
          </a:ln>
          <a:effectLst>
            <a:softEdge rad="112500"/>
          </a:effectLst>
        </p:spPr>
      </p:pic>
    </p:spTree>
  </p:cSld>
  <p:clrMapOvr>
    <a:masterClrMapping/>
  </p:clrMapOvr>
  <p:transition spd="med" advClick="0" advTm="15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par>
                          <p:cTn id="8" fill="hold">
                            <p:stCondLst>
                              <p:cond delay="2000"/>
                            </p:stCondLst>
                            <p:childTnLst>
                              <p:par>
                                <p:cTn id="9" presetID="54" presetClass="entr" presetSubtype="0" accel="10000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2000" fill="hold"/>
                                        <p:tgtEl>
                                          <p:spTgt spid="28"/>
                                        </p:tgtEl>
                                        <p:attrNameLst>
                                          <p:attrName>ppt_w</p:attrName>
                                        </p:attrNameLst>
                                      </p:cBhvr>
                                      <p:tavLst>
                                        <p:tav tm="0">
                                          <p:val>
                                            <p:strVal val="#ppt_w*0.05"/>
                                          </p:val>
                                        </p:tav>
                                        <p:tav tm="100000">
                                          <p:val>
                                            <p:strVal val="#ppt_w"/>
                                          </p:val>
                                        </p:tav>
                                      </p:tavLst>
                                    </p:anim>
                                    <p:anim calcmode="lin" valueType="num">
                                      <p:cBhvr>
                                        <p:cTn id="12" dur="2000" fill="hold"/>
                                        <p:tgtEl>
                                          <p:spTgt spid="28"/>
                                        </p:tgtEl>
                                        <p:attrNameLst>
                                          <p:attrName>ppt_h</p:attrName>
                                        </p:attrNameLst>
                                      </p:cBhvr>
                                      <p:tavLst>
                                        <p:tav tm="0">
                                          <p:val>
                                            <p:strVal val="#ppt_h"/>
                                          </p:val>
                                        </p:tav>
                                        <p:tav tm="100000">
                                          <p:val>
                                            <p:strVal val="#ppt_h"/>
                                          </p:val>
                                        </p:tav>
                                      </p:tavLst>
                                    </p:anim>
                                    <p:anim calcmode="lin" valueType="num">
                                      <p:cBhvr>
                                        <p:cTn id="13" dur="2000" fill="hold"/>
                                        <p:tgtEl>
                                          <p:spTgt spid="28"/>
                                        </p:tgtEl>
                                        <p:attrNameLst>
                                          <p:attrName>ppt_x</p:attrName>
                                        </p:attrNameLst>
                                      </p:cBhvr>
                                      <p:tavLst>
                                        <p:tav tm="0">
                                          <p:val>
                                            <p:strVal val="#ppt_x-.2"/>
                                          </p:val>
                                        </p:tav>
                                        <p:tav tm="100000">
                                          <p:val>
                                            <p:strVal val="#ppt_x"/>
                                          </p:val>
                                        </p:tav>
                                      </p:tavLst>
                                    </p:anim>
                                    <p:anim calcmode="lin" valueType="num">
                                      <p:cBhvr>
                                        <p:cTn id="14" dur="2000" fill="hold"/>
                                        <p:tgtEl>
                                          <p:spTgt spid="28"/>
                                        </p:tgtEl>
                                        <p:attrNameLst>
                                          <p:attrName>ppt_y</p:attrName>
                                        </p:attrNameLst>
                                      </p:cBhvr>
                                      <p:tavLst>
                                        <p:tav tm="0">
                                          <p:val>
                                            <p:strVal val="#ppt_y"/>
                                          </p:val>
                                        </p:tav>
                                        <p:tav tm="100000">
                                          <p:val>
                                            <p:strVal val="#ppt_y"/>
                                          </p:val>
                                        </p:tav>
                                      </p:tavLst>
                                    </p:anim>
                                    <p:animEffect transition="in" filter="fade">
                                      <p:cBhvr>
                                        <p:cTn id="1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779</Words>
  <Application>Microsoft Office PowerPoint</Application>
  <PresentationFormat>Экран (4:3)</PresentationFormat>
  <Paragraphs>97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учитель</dc:creator>
  <cp:lastModifiedBy>учитель</cp:lastModifiedBy>
  <cp:revision>18</cp:revision>
  <dcterms:created xsi:type="dcterms:W3CDTF">2013-12-19T22:07:38Z</dcterms:created>
  <dcterms:modified xsi:type="dcterms:W3CDTF">2013-12-20T01:37:24Z</dcterms:modified>
</cp:coreProperties>
</file>